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charts/chart12.xml" ContentType="application/vnd.openxmlformats-officedocument.drawingml.chart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charts/chart17.xml" ContentType="application/vnd.openxmlformats-officedocument.drawingml.chart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0" r:id="rId1"/>
  </p:sldMasterIdLst>
  <p:notesMasterIdLst>
    <p:notesMasterId r:id="rId22"/>
  </p:notesMasterIdLst>
  <p:handoutMasterIdLst>
    <p:handoutMasterId r:id="rId23"/>
  </p:handoutMasterIdLst>
  <p:sldIdLst>
    <p:sldId id="526" r:id="rId2"/>
    <p:sldId id="527" r:id="rId3"/>
    <p:sldId id="531" r:id="rId4"/>
    <p:sldId id="532" r:id="rId5"/>
    <p:sldId id="533" r:id="rId6"/>
    <p:sldId id="534" r:id="rId7"/>
    <p:sldId id="52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4" r:id="rId17"/>
    <p:sldId id="547" r:id="rId18"/>
    <p:sldId id="549" r:id="rId19"/>
    <p:sldId id="552" r:id="rId20"/>
    <p:sldId id="550" r:id="rId21"/>
  </p:sldIdLst>
  <p:sldSz cx="9906000" cy="6858000" type="A4"/>
  <p:notesSz cx="9236075" cy="6950075"/>
  <p:custDataLst>
    <p:tags r:id="rId2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23">
          <p15:clr>
            <a:srgbClr val="A4A3A4"/>
          </p15:clr>
        </p15:guide>
        <p15:guide id="2" pos="5873">
          <p15:clr>
            <a:srgbClr val="A4A3A4"/>
          </p15:clr>
        </p15:guide>
        <p15:guide id="3" pos="1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90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56885"/>
    <a:srgbClr val="25680D"/>
    <a:srgbClr val="003F56"/>
    <a:srgbClr val="D1D8DD"/>
    <a:srgbClr val="647C8E"/>
    <a:srgbClr val="C8D0D6"/>
    <a:srgbClr val="71899B"/>
    <a:srgbClr val="569DB6"/>
    <a:srgbClr val="B6B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7" autoAdjust="0"/>
    <p:restoredTop sz="94638" autoAdjust="0"/>
  </p:normalViewPr>
  <p:slideViewPr>
    <p:cSldViewPr snapToGrid="0" snapToObjects="1">
      <p:cViewPr>
        <p:scale>
          <a:sx n="81" d="100"/>
          <a:sy n="81" d="100"/>
        </p:scale>
        <p:origin x="-1230" y="-36"/>
      </p:cViewPr>
      <p:guideLst>
        <p:guide orient="horz" pos="823"/>
        <p:guide pos="5873"/>
        <p:guide pos="1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906"/>
    </p:cViewPr>
  </p:sorterViewPr>
  <p:notesViewPr>
    <p:cSldViewPr snapToGrid="0" snapToObjects="1">
      <p:cViewPr varScale="1">
        <p:scale>
          <a:sx n="86" d="100"/>
          <a:sy n="86" d="100"/>
        </p:scale>
        <p:origin x="-1692" y="-96"/>
      </p:cViewPr>
      <p:guideLst>
        <p:guide orient="horz" pos="2190"/>
        <p:guide pos="29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92856084746139E-2"/>
          <c:y val="0.22202775633871111"/>
          <c:w val="0.9578630641787248"/>
          <c:h val="0.561466202626437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57150" cmpd="sng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ln w="57150" cmpd="sng">
                <a:solidFill>
                  <a:schemeClr val="accent3"/>
                </a:solidFill>
                <a:prstDash val="sysDot"/>
              </a:ln>
            </c:spPr>
          </c:dPt>
          <c:dPt>
            <c:idx val="6"/>
            <c:bubble3D val="0"/>
            <c:spPr>
              <a:ln w="57150" cmpd="sng">
                <a:solidFill>
                  <a:schemeClr val="accent3"/>
                </a:solidFill>
                <a:prstDash val="sysDot"/>
              </a:ln>
            </c:spPr>
          </c:dPt>
          <c:dPt>
            <c:idx val="7"/>
            <c:bubble3D val="0"/>
            <c:spPr>
              <a:ln w="57150" cmpd="sng">
                <a:solidFill>
                  <a:schemeClr val="accent3"/>
                </a:solidFill>
                <a:prstDash val="sysDot"/>
              </a:ln>
            </c:spPr>
          </c:dPt>
          <c:dPt>
            <c:idx val="8"/>
            <c:bubble3D val="0"/>
            <c:spPr>
              <a:ln w="57150" cmpd="sng">
                <a:solidFill>
                  <a:schemeClr val="accent3"/>
                </a:solidFill>
                <a:prstDash val="sysDot"/>
              </a:ln>
            </c:spPr>
          </c:dPt>
          <c:dPt>
            <c:idx val="9"/>
            <c:bubble3D val="0"/>
            <c:spPr>
              <a:ln w="57150" cmpd="sng">
                <a:solidFill>
                  <a:schemeClr val="accent3"/>
                </a:solidFill>
                <a:prstDash val="sysDot"/>
              </a:ln>
            </c:spPr>
          </c:dPt>
          <c:dPt>
            <c:idx val="10"/>
            <c:bubble3D val="0"/>
            <c:spPr>
              <a:ln w="57150" cmpd="sng">
                <a:solidFill>
                  <a:schemeClr val="accent3"/>
                </a:solidFill>
                <a:prstDash val="sysDot"/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2015E</c:v>
                </c:pt>
                <c:pt idx="6">
                  <c:v>2016E</c:v>
                </c:pt>
                <c:pt idx="7">
                  <c:v>2017E</c:v>
                </c:pt>
                <c:pt idx="8">
                  <c:v>2018E</c:v>
                </c:pt>
                <c:pt idx="9">
                  <c:v>2019E</c:v>
                </c:pt>
                <c:pt idx="10">
                  <c:v>2020E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109.98185291999999</c:v>
                </c:pt>
                <c:pt idx="1">
                  <c:v>121.73216893999999</c:v>
                </c:pt>
                <c:pt idx="2">
                  <c:v>137.20815967999999</c:v>
                </c:pt>
                <c:pt idx="3">
                  <c:v>148.52199999999999</c:v>
                </c:pt>
                <c:pt idx="4">
                  <c:v>160.86315151931575</c:v>
                </c:pt>
                <c:pt idx="5">
                  <c:v>186.4480784638676</c:v>
                </c:pt>
                <c:pt idx="6">
                  <c:v>216.10223121044822</c:v>
                </c:pt>
                <c:pt idx="7">
                  <c:v>250.4728110844232</c:v>
                </c:pt>
                <c:pt idx="8">
                  <c:v>290.30995534441257</c:v>
                </c:pt>
                <c:pt idx="9">
                  <c:v>336.4831089138367</c:v>
                </c:pt>
                <c:pt idx="10">
                  <c:v>390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668992"/>
        <c:axId val="63674240"/>
      </c:lineChart>
      <c:catAx>
        <c:axId val="636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3674240"/>
        <c:crosses val="autoZero"/>
        <c:auto val="1"/>
        <c:lblAlgn val="ctr"/>
        <c:lblOffset val="100"/>
        <c:noMultiLvlLbl val="0"/>
      </c:catAx>
      <c:valAx>
        <c:axId val="63674240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636689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 rtl="0">
        <a:defRPr sz="120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2010 - 2012</a:t>
            </a:r>
          </a:p>
        </c:rich>
      </c:tx>
      <c:layout>
        <c:manualLayout>
          <c:xMode val="edge"/>
          <c:yMode val="edge"/>
          <c:x val="0.38521823598882343"/>
          <c:y val="9.8599640031876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163971743637421"/>
          <c:y val="0.20981935281859287"/>
          <c:w val="0.46709531842180196"/>
          <c:h val="0.736216818994577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explosion val="9"/>
            <c:spPr>
              <a:ln w="15875" cmpd="sng">
                <a:solidFill>
                  <a:srgbClr val="FF0000"/>
                </a:solidFill>
              </a:ln>
            </c:spPr>
          </c:dPt>
          <c:dPt>
            <c:idx val="6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Tunisia</c:v>
                </c:pt>
                <c:pt idx="1">
                  <c:v>Morocco</c:v>
                </c:pt>
                <c:pt idx="2">
                  <c:v>Lebanon</c:v>
                </c:pt>
                <c:pt idx="3">
                  <c:v>Egypt</c:v>
                </c:pt>
                <c:pt idx="4">
                  <c:v>UAE</c:v>
                </c:pt>
                <c:pt idx="5">
                  <c:v>Jordan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0.23</c:v>
                </c:pt>
                <c:pt idx="1">
                  <c:v>0.22</c:v>
                </c:pt>
                <c:pt idx="2">
                  <c:v>0.21</c:v>
                </c:pt>
                <c:pt idx="3">
                  <c:v>0.13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5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2007 - 2009</a:t>
            </a:r>
          </a:p>
        </c:rich>
      </c:tx>
      <c:layout>
        <c:manualLayout>
          <c:xMode val="edge"/>
          <c:yMode val="edge"/>
          <c:x val="0.38521823598882343"/>
          <c:y val="9.8599640031876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163971743637421"/>
          <c:y val="0.20981935281859287"/>
          <c:w val="0.46709531842180196"/>
          <c:h val="0.736216818994577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explosion val="9"/>
            <c:spPr>
              <a:ln w="15875" cmpd="sng">
                <a:solidFill>
                  <a:srgbClr val="FF0000"/>
                </a:solidFill>
              </a:ln>
            </c:spPr>
          </c:dPt>
          <c:dPt>
            <c:idx val="6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Tunisia</c:v>
                </c:pt>
                <c:pt idx="1">
                  <c:v>Morocco</c:v>
                </c:pt>
                <c:pt idx="2">
                  <c:v>Lebanon</c:v>
                </c:pt>
                <c:pt idx="3">
                  <c:v>Egypt</c:v>
                </c:pt>
                <c:pt idx="4">
                  <c:v>UAE</c:v>
                </c:pt>
                <c:pt idx="5">
                  <c:v>Jordan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0.27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0.16</c:v>
                </c:pt>
                <c:pt idx="5">
                  <c:v>7.0000000000000007E-2</c:v>
                </c:pt>
                <c:pt idx="6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5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latin typeface="Palatino Linotype" panose="02040502050505030304" pitchFamily="18" charset="0"/>
              </a:defRPr>
            </a:pPr>
            <a:r>
              <a:rPr lang="en-US" dirty="0">
                <a:latin typeface="Palatino Linotype" panose="02040502050505030304" pitchFamily="18" charset="0"/>
              </a:rPr>
              <a:t>Average Monthly Unique Visitors</a:t>
            </a:r>
          </a:p>
          <a:p>
            <a:pPr>
              <a:defRPr>
                <a:latin typeface="Palatino Linotype" panose="02040502050505030304" pitchFamily="18" charset="0"/>
              </a:defRPr>
            </a:pPr>
            <a:r>
              <a:rPr lang="en-US" dirty="0">
                <a:latin typeface="Palatino Linotype" panose="02040502050505030304" pitchFamily="18" charset="0"/>
              </a:rPr>
              <a:t>(in Millions)</a:t>
            </a:r>
          </a:p>
        </c:rich>
      </c:tx>
      <c:layout>
        <c:manualLayout>
          <c:xMode val="edge"/>
          <c:yMode val="edge"/>
          <c:x val="0.15497472103742618"/>
          <c:y val="5.40104952188246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6648508616649302"/>
          <c:w val="1"/>
          <c:h val="0.5430636628255479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Number of transactions</c:v>
                </c:pt>
              </c:strCache>
            </c:strRef>
          </c:tx>
          <c:spPr>
            <a:solidFill>
              <a:srgbClr val="003F56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at MEVP 
Entry in 2012</c:v>
                </c:pt>
                <c:pt idx="1">
                  <c:v>at MEVP 
Exit in 2014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993472"/>
        <c:axId val="110662784"/>
      </c:barChart>
      <c:catAx>
        <c:axId val="999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0662784"/>
        <c:crosses val="autoZero"/>
        <c:auto val="1"/>
        <c:lblAlgn val="ctr"/>
        <c:lblOffset val="100"/>
        <c:noMultiLvlLbl val="0"/>
      </c:catAx>
      <c:valAx>
        <c:axId val="110662784"/>
        <c:scaling>
          <c:orientation val="minMax"/>
          <c:max val="3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9999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Revenues </a:t>
            </a:r>
          </a:p>
          <a:p>
            <a:pPr>
              <a:defRPr/>
            </a:pPr>
            <a:r>
              <a:rPr lang="en-US" dirty="0"/>
              <a:t>(USDs in Millions)</a:t>
            </a:r>
          </a:p>
        </c:rich>
      </c:tx>
      <c:layout>
        <c:manualLayout>
          <c:xMode val="edge"/>
          <c:yMode val="edge"/>
          <c:x val="0.31346458154366164"/>
          <c:y val="9.09811460266607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579605928632601E-2"/>
          <c:y val="0.26312411791123502"/>
          <c:w val="0.910669351351032"/>
          <c:h val="0.630448816325186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Number of transactions</c:v>
                </c:pt>
              </c:strCache>
            </c:strRef>
          </c:tx>
          <c:spPr>
            <a:solidFill>
              <a:srgbClr val="003F56"/>
            </a:solidFill>
            <a:ln>
              <a:solidFill>
                <a:srgbClr val="003F56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003F56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Lbls>
            <c:dLbl>
              <c:idx val="0"/>
              <c:numFmt formatCode="&quot;$&quot;#,##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&quot;$&quot;#,##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&quot;$&quot;#,##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2011A</c:v>
                </c:pt>
                <c:pt idx="1">
                  <c:v>2012A</c:v>
                </c:pt>
                <c:pt idx="2">
                  <c:v>2013A</c:v>
                </c:pt>
                <c:pt idx="3">
                  <c:v>2014A</c:v>
                </c:pt>
                <c:pt idx="4">
                  <c:v>2015E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 formatCode="General">
                  <c:v>8.65</c:v>
                </c:pt>
                <c:pt idx="1">
                  <c:v>11.15</c:v>
                </c:pt>
                <c:pt idx="2">
                  <c:v>21.06</c:v>
                </c:pt>
                <c:pt idx="3">
                  <c:v>33</c:v>
                </c:pt>
                <c:pt idx="4">
                  <c:v>54.67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743936"/>
        <c:axId val="110745472"/>
      </c:barChart>
      <c:catAx>
        <c:axId val="11074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0745472"/>
        <c:crosses val="autoZero"/>
        <c:auto val="1"/>
        <c:lblAlgn val="ctr"/>
        <c:lblOffset val="100"/>
        <c:noMultiLvlLbl val="0"/>
      </c:catAx>
      <c:valAx>
        <c:axId val="110745472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11074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n-US" dirty="0"/>
              <a:t>Books Sold per Day </a:t>
            </a:r>
          </a:p>
          <a:p>
            <a:pPr algn="ctr" rtl="0">
              <a:defRPr/>
            </a:pPr>
            <a:r>
              <a:rPr lang="en-US" dirty="0"/>
              <a:t>(Daily Average over a Year)</a:t>
            </a:r>
          </a:p>
        </c:rich>
      </c:tx>
      <c:layout>
        <c:manualLayout>
          <c:xMode val="edge"/>
          <c:yMode val="edge"/>
          <c:x val="0.25201703337352827"/>
          <c:y val="3.36096825525786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16601283252433E-2"/>
          <c:y val="0.10327117482777702"/>
          <c:w val="0.89769768826636798"/>
          <c:h val="0.7875868062677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Books Sold /day</c:v>
                </c:pt>
              </c:strCache>
            </c:strRef>
          </c:tx>
          <c:spPr>
            <a:solidFill>
              <a:srgbClr val="003F56"/>
            </a:solidFill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2011A</c:v>
                </c:pt>
                <c:pt idx="1">
                  <c:v>2012A</c:v>
                </c:pt>
                <c:pt idx="2">
                  <c:v>2013A</c:v>
                </c:pt>
                <c:pt idx="3">
                  <c:v>2014A</c:v>
                </c:pt>
                <c:pt idx="4">
                  <c:v>2015E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1605</c:v>
                </c:pt>
                <c:pt idx="1">
                  <c:v>2569</c:v>
                </c:pt>
                <c:pt idx="2">
                  <c:v>3316</c:v>
                </c:pt>
                <c:pt idx="3">
                  <c:v>4685</c:v>
                </c:pt>
                <c:pt idx="4">
                  <c:v>7134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4860416"/>
        <c:axId val="114852992"/>
      </c:barChart>
      <c:valAx>
        <c:axId val="114852992"/>
        <c:scaling>
          <c:orientation val="minMax"/>
          <c:max val="800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114860416"/>
        <c:crosses val="autoZero"/>
        <c:crossBetween val="between"/>
      </c:valAx>
      <c:catAx>
        <c:axId val="1148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8529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Cumulative Registered Users</a:t>
            </a:r>
            <a:endParaRPr lang="en-US" dirty="0"/>
          </a:p>
          <a:p>
            <a:pPr>
              <a:defRPr/>
            </a:pPr>
            <a:r>
              <a:rPr lang="en-US" dirty="0"/>
              <a:t>(Millions of Users)</a:t>
            </a:r>
          </a:p>
        </c:rich>
      </c:tx>
      <c:layout>
        <c:manualLayout>
          <c:xMode val="edge"/>
          <c:yMode val="edge"/>
          <c:x val="0.26735844030548045"/>
          <c:y val="2.350031346983458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526535309544316E-2"/>
          <c:y val="0.20934862582711014"/>
          <c:w val="0.95101222493443549"/>
          <c:h val="0.6674194882700925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MAUs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5.7632676547721253E-3"/>
                  <c:y val="-0.120994857189283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816338273860496E-3"/>
                  <c:y val="-0.228545841357534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36096825525786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2013A</c:v>
                </c:pt>
                <c:pt idx="1">
                  <c:v>2014A</c:v>
                </c:pt>
                <c:pt idx="2">
                  <c:v>2015E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_(* #,##0.0_);_(* \(#,##0.0\);_(* &quot;-&quot;??_);_(@_)">
                  <c:v>4</c:v>
                </c:pt>
                <c:pt idx="1">
                  <c:v>9.4</c:v>
                </c:pt>
                <c:pt idx="2">
                  <c:v>14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191168"/>
        <c:axId val="114957312"/>
      </c:barChart>
      <c:catAx>
        <c:axId val="1151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957312"/>
        <c:crosses val="autoZero"/>
        <c:auto val="1"/>
        <c:lblAlgn val="ctr"/>
        <c:lblOffset val="100"/>
        <c:noMultiLvlLbl val="0"/>
      </c:catAx>
      <c:valAx>
        <c:axId val="114957312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one"/>
        <c:crossAx val="11519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n-US" dirty="0"/>
              <a:t>Conversion Rate</a:t>
            </a:r>
          </a:p>
          <a:p>
            <a:pPr algn="ctr" rtl="0">
              <a:defRPr/>
            </a:pPr>
            <a:r>
              <a:rPr lang="en-US" dirty="0"/>
              <a:t>(Paid Users as % of Monthly Active Users)</a:t>
            </a:r>
          </a:p>
        </c:rich>
      </c:tx>
      <c:layout>
        <c:manualLayout>
          <c:xMode val="edge"/>
          <c:yMode val="edge"/>
          <c:x val="0.14839482256860773"/>
          <c:y val="1.00829047657735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53685698656645"/>
          <c:w val="1"/>
          <c:h val="0.737172282438839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Books Sold /day</c:v>
                </c:pt>
              </c:strCache>
            </c:strRef>
          </c:tx>
          <c:spPr>
            <a:ln>
              <a:solidFill>
                <a:srgbClr val="003F56"/>
              </a:solidFill>
            </a:ln>
          </c:spPr>
          <c:marker>
            <c:symbol val="square"/>
            <c:size val="5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2026208059964702"/>
                  <c:y val="-5.1506706190241933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377360832856202"/>
                  <c:y val="-6.6891736861062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2013A</c:v>
                </c:pt>
                <c:pt idx="1">
                  <c:v>2014A</c:v>
                </c:pt>
                <c:pt idx="2">
                  <c:v>2015E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1.4999999999999999E-2</c:v>
                </c:pt>
                <c:pt idx="1">
                  <c:v>5.3499999999999999E-2</c:v>
                </c:pt>
                <c:pt idx="2">
                  <c:v>9.6000000000000002E-2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37696"/>
        <c:axId val="115036160"/>
      </c:lineChart>
      <c:valAx>
        <c:axId val="1150361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one"/>
        <c:crossAx val="115037696"/>
        <c:crosses val="autoZero"/>
        <c:crossBetween val="between"/>
      </c:valAx>
      <c:catAx>
        <c:axId val="11503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150361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latin typeface="Palatino Linotype" panose="02040502050505030304" pitchFamily="18" charset="0"/>
              </a:defRPr>
            </a:pPr>
            <a:r>
              <a:rPr lang="en-US" sz="1600" dirty="0" smtClean="0">
                <a:latin typeface="Palatino Linotype" panose="02040502050505030304" pitchFamily="18" charset="0"/>
              </a:rPr>
              <a:t>Comparison of</a:t>
            </a:r>
            <a:r>
              <a:rPr lang="en-US" sz="1600" baseline="0" dirty="0" smtClean="0">
                <a:latin typeface="Palatino Linotype" panose="02040502050505030304" pitchFamily="18" charset="0"/>
              </a:rPr>
              <a:t> Global and Local Download Speeds</a:t>
            </a:r>
            <a:endParaRPr lang="en-US" sz="1600" dirty="0">
              <a:latin typeface="Palatino Linotype" panose="02040502050505030304" pitchFamily="18" charset="0"/>
            </a:endParaRPr>
          </a:p>
          <a:p>
            <a:pPr>
              <a:defRPr>
                <a:latin typeface="Palatino Linotype" panose="02040502050505030304" pitchFamily="18" charset="0"/>
              </a:defRPr>
            </a:pPr>
            <a:r>
              <a:rPr lang="en-US" sz="1400" b="0" i="1" dirty="0">
                <a:latin typeface="Palatino Linotype" panose="02040502050505030304" pitchFamily="18" charset="0"/>
              </a:rPr>
              <a:t>(in </a:t>
            </a:r>
            <a:r>
              <a:rPr lang="en-US" sz="1400" b="0" i="1" dirty="0" smtClean="0">
                <a:latin typeface="Palatino Linotype" panose="02040502050505030304" pitchFamily="18" charset="0"/>
              </a:rPr>
              <a:t>Mbps)</a:t>
            </a:r>
            <a:endParaRPr lang="en-US" sz="1400" b="0" i="1" dirty="0"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3642219158556144"/>
          <c:y val="4.48190104031595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6648497786466846"/>
          <c:w val="1"/>
          <c:h val="0.5430636628255479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003F56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Broadband</c:v>
                </c:pt>
                <c:pt idx="1">
                  <c:v>Mobile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24.1</c:v>
                </c:pt>
                <c:pt idx="1">
                  <c:v>12.3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Jordan</c:v>
                </c:pt>
              </c:strCache>
            </c:strRef>
          </c:tx>
          <c:spPr>
            <a:solidFill>
              <a:srgbClr val="569DB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Broadband</c:v>
                </c:pt>
                <c:pt idx="1">
                  <c:v>Mobile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7.9</c:v>
                </c:pt>
                <c:pt idx="1">
                  <c:v>13.5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Lebanon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Broadband</c:v>
                </c:pt>
                <c:pt idx="1">
                  <c:v>Mobile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3.9</c:v>
                </c:pt>
                <c:pt idx="1">
                  <c:v>7.3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Iraq</c:v>
                </c:pt>
              </c:strCache>
            </c:strRef>
          </c:tx>
          <c:spPr>
            <a:solidFill>
              <a:srgbClr val="71899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Broadband</c:v>
                </c:pt>
                <c:pt idx="1">
                  <c:v>Mobile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6.3</c:v>
                </c:pt>
                <c:pt idx="1">
                  <c:v>6.3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Palestine</c:v>
                </c:pt>
              </c:strCache>
            </c:strRef>
          </c:tx>
          <c:spPr>
            <a:solidFill>
              <a:srgbClr val="C8D0D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Broadband</c:v>
                </c:pt>
                <c:pt idx="1">
                  <c:v>Mobile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5.5</c:v>
                </c:pt>
                <c:pt idx="1">
                  <c:v>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453952"/>
        <c:axId val="115455488"/>
      </c:barChart>
      <c:catAx>
        <c:axId val="1154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455488"/>
        <c:crosses val="autoZero"/>
        <c:auto val="1"/>
        <c:lblAlgn val="ctr"/>
        <c:lblOffset val="100"/>
        <c:noMultiLvlLbl val="0"/>
      </c:catAx>
      <c:valAx>
        <c:axId val="115455488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54539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0998508859407"/>
          <c:y val="0.37814538533233555"/>
          <c:w val="0.80550381115415004"/>
          <c:h val="0.45624471321545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57150" cmpd="sng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57150" cmpd="sng">
                <a:solidFill>
                  <a:schemeClr val="accent3"/>
                </a:solidFill>
                <a:prstDash val="solid"/>
              </a:ln>
            </c:spPr>
          </c:dPt>
          <c:dPt>
            <c:idx val="2"/>
            <c:bubble3D val="0"/>
            <c:spPr>
              <a:ln w="57150" cmpd="sng">
                <a:solidFill>
                  <a:schemeClr val="accent3"/>
                </a:solidFill>
                <a:prstDash val="solid"/>
              </a:ln>
            </c:spPr>
          </c:dPt>
          <c:dPt>
            <c:idx val="3"/>
            <c:bubble3D val="0"/>
            <c:spPr>
              <a:ln w="57150" cmpd="sng">
                <a:solidFill>
                  <a:schemeClr val="accent3"/>
                </a:solidFill>
                <a:prstDash val="solid"/>
              </a:ln>
            </c:spPr>
          </c:dPt>
          <c:dPt>
            <c:idx val="4"/>
            <c:bubble3D val="0"/>
            <c:spPr>
              <a:ln w="57150" cmpd="sng">
                <a:solidFill>
                  <a:schemeClr val="accent3"/>
                </a:solidFill>
                <a:prstDash val="solid"/>
              </a:ln>
            </c:spPr>
          </c:dPt>
          <c:dPt>
            <c:idx val="5"/>
            <c:bubble3D val="0"/>
            <c:spPr>
              <a:ln w="57150" cmpd="sng">
                <a:solidFill>
                  <a:schemeClr val="accent3"/>
                </a:solidFill>
                <a:prstDash val="solid"/>
              </a:ln>
            </c:spPr>
          </c:dPt>
          <c:dPt>
            <c:idx val="6"/>
            <c:bubble3D val="0"/>
            <c:spPr>
              <a:ln w="57150" cmpd="sng">
                <a:solidFill>
                  <a:schemeClr val="accent3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4134529078938613E-2"/>
                  <c:y val="-0.197797100132113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Palatino Linotype" panose="0204050205050503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13609.082962401584</c:v>
                </c:pt>
                <c:pt idx="1">
                  <c:v>15073.139606625338</c:v>
                </c:pt>
                <c:pt idx="2">
                  <c:v>14369.526320296625</c:v>
                </c:pt>
                <c:pt idx="3">
                  <c:v>14604.413495708966</c:v>
                </c:pt>
                <c:pt idx="4">
                  <c:v>14952.111960373146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324352"/>
        <c:axId val="64345984"/>
      </c:lineChart>
      <c:catAx>
        <c:axId val="6432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Palatino Linotype" panose="02040502050505030304" pitchFamily="18" charset="0"/>
              </a:defRPr>
            </a:pPr>
            <a:endParaRPr lang="en-US"/>
          </a:p>
        </c:txPr>
        <c:crossAx val="64345984"/>
        <c:crosses val="autoZero"/>
        <c:auto val="1"/>
        <c:lblAlgn val="ctr"/>
        <c:lblOffset val="100"/>
        <c:noMultiLvlLbl val="0"/>
      </c:catAx>
      <c:valAx>
        <c:axId val="64345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4324352"/>
        <c:crosses val="autoZero"/>
        <c:crossBetween val="midCat"/>
      </c:valAx>
    </c:plotArea>
    <c:plotVisOnly val="1"/>
    <c:dispBlanksAs val="gap"/>
    <c:showDLblsOverMax val="0"/>
  </c:chart>
  <c:spPr>
    <a:noFill/>
  </c:spPr>
  <c:txPr>
    <a:bodyPr/>
    <a:lstStyle/>
    <a:p>
      <a:pPr rtl="0"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7407982216559"/>
          <c:y val="0.25313295553861642"/>
          <c:w val="0.81298432334191084"/>
          <c:h val="0.45478727591185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smart phone users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279464032057693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31354678692465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14319330816852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8.81809258467592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08937271413215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08249575893936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112396933942663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0.111708695219972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Palatino Linotype" panose="0204050205050503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KSA</c:v>
                </c:pt>
                <c:pt idx="1">
                  <c:v>Egypt</c:v>
                </c:pt>
                <c:pt idx="2">
                  <c:v>UAE</c:v>
                </c:pt>
                <c:pt idx="3">
                  <c:v>Kuwait</c:v>
                </c:pt>
                <c:pt idx="4">
                  <c:v>Qatar</c:v>
                </c:pt>
                <c:pt idx="5">
                  <c:v>Lebanon</c:v>
                </c:pt>
                <c:pt idx="6">
                  <c:v>Jordan</c:v>
                </c:pt>
                <c:pt idx="7">
                  <c:v>Oman</c:v>
                </c:pt>
              </c:strCache>
            </c:str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34</c:v>
                </c:pt>
                <c:pt idx="1">
                  <c:v>28</c:v>
                </c:pt>
                <c:pt idx="2">
                  <c:v>10</c:v>
                </c:pt>
                <c:pt idx="3" formatCode="_(* #,##0.0_);_(* \(#,##0.0\);_(* &quot;-&quot;??_);_(@_)">
                  <c:v>3.2</c:v>
                </c:pt>
                <c:pt idx="4" formatCode="_(* #,##0.0_);_(* \(#,##0.0\);_(* &quot;-&quot;??_);_(@_)">
                  <c:v>2.1</c:v>
                </c:pt>
                <c:pt idx="5" formatCode="_(* #,##0.0_);_(* \(#,##0.0\);_(* &quot;-&quot;??_);_(@_)">
                  <c:v>2</c:v>
                </c:pt>
                <c:pt idx="6" formatCode="_(* #,##0.0_);_(* \(#,##0.0\);_(* &quot;-&quot;??_);_(@_)">
                  <c:v>1.9000000000000001</c:v>
                </c:pt>
                <c:pt idx="7" formatCode="_(* #,##0.0_);_(* \(#,##0.0\);_(* &quot;-&quot;??_);_(@_)">
                  <c:v>1.9000000000000001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121024"/>
        <c:axId val="99122560"/>
      </c:barChart>
      <c:catAx>
        <c:axId val="9912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Palatino Linotype" panose="02040502050505030304" pitchFamily="18" charset="0"/>
              </a:defRPr>
            </a:pPr>
            <a:endParaRPr lang="en-US"/>
          </a:p>
        </c:txPr>
        <c:crossAx val="99122560"/>
        <c:crosses val="autoZero"/>
        <c:auto val="1"/>
        <c:lblAlgn val="ctr"/>
        <c:lblOffset val="100"/>
        <c:noMultiLvlLbl val="0"/>
      </c:catAx>
      <c:valAx>
        <c:axId val="99122560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9912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0998508859407"/>
          <c:y val="0.20380870963878683"/>
          <c:w val="0.80550381115415004"/>
          <c:h val="0.519292017914642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dPt>
            <c:idx val="3"/>
            <c:bubble3D val="0"/>
            <c:spPr>
              <a:ln w="57150">
                <a:solidFill>
                  <a:schemeClr val="accent3"/>
                </a:solidFill>
                <a:prstDash val="solid"/>
              </a:ln>
            </c:spPr>
          </c:dPt>
          <c:dPt>
            <c:idx val="4"/>
            <c:bubble3D val="0"/>
            <c:spPr>
              <a:ln w="57150">
                <a:solidFill>
                  <a:schemeClr val="accent3"/>
                </a:solidFill>
                <a:prstDash val="sysDot"/>
              </a:ln>
            </c:spPr>
          </c:dPt>
          <c:dLbls>
            <c:dLbl>
              <c:idx val="0"/>
              <c:layout>
                <c:manualLayout>
                  <c:x val="-6.5819954883702833E-2"/>
                  <c:y val="-8.95886023670606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</a:rPr>
                      <a:t>$</a:t>
                    </a:r>
                    <a:r>
                      <a:rPr lang="en-US" dirty="0" smtClean="0"/>
                      <a:t>7.0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</a:rPr>
                      <a:t>$</a:t>
                    </a:r>
                    <a:r>
                      <a:rPr lang="en-US" dirty="0" smtClean="0"/>
                      <a:t>9.0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</a:rPr>
                      <a:t>$</a:t>
                    </a:r>
                    <a:r>
                      <a:rPr lang="en-US" dirty="0" smtClean="0"/>
                      <a:t>11.2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</a:rPr>
                      <a:t>$</a:t>
                    </a:r>
                    <a:r>
                      <a:rPr lang="en-US" dirty="0" smtClean="0"/>
                      <a:t>12.8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</a:rPr>
                      <a:t>$</a:t>
                    </a:r>
                    <a:r>
                      <a:rPr lang="en-US" dirty="0" smtClean="0"/>
                      <a:t>15.0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 formatCode="0&quot;E&quot;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11.2</c:v>
                </c:pt>
                <c:pt idx="3">
                  <c:v>12.8</c:v>
                </c:pt>
                <c:pt idx="4">
                  <c:v>15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188096"/>
        <c:axId val="99232768"/>
      </c:lineChart>
      <c:catAx>
        <c:axId val="991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  <c:crossAx val="99232768"/>
        <c:crosses val="autoZero"/>
        <c:auto val="1"/>
        <c:lblAlgn val="ctr"/>
        <c:lblOffset val="100"/>
        <c:noMultiLvlLbl val="0"/>
      </c:catAx>
      <c:valAx>
        <c:axId val="99232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918809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sz="1300" b="1" dirty="0" smtClean="0"/>
              <a:t>Number of VC Transactions in the Arab World</a:t>
            </a:r>
            <a:endParaRPr lang="en-US" sz="1300" b="1" dirty="0"/>
          </a:p>
        </c:rich>
      </c:tx>
      <c:layout>
        <c:manualLayout>
          <c:xMode val="edge"/>
          <c:yMode val="edge"/>
          <c:x val="0.1397427829878785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57923803792979E-2"/>
          <c:y val="0.25826728037872748"/>
          <c:w val="0.89401135773457552"/>
          <c:h val="0.60133364935190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Nbr of VC transactions</c:v>
                </c:pt>
              </c:strCache>
            </c:strRef>
          </c:tx>
          <c:spPr>
            <a:solidFill>
              <a:srgbClr val="003F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51</c:v>
                </c:pt>
                <c:pt idx="2">
                  <c:v>54</c:v>
                </c:pt>
                <c:pt idx="3">
                  <c:v>34</c:v>
                </c:pt>
                <c:pt idx="4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25344"/>
        <c:axId val="64026880"/>
      </c:barChart>
      <c:catAx>
        <c:axId val="6402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64026880"/>
        <c:crosses val="autoZero"/>
        <c:auto val="1"/>
        <c:lblAlgn val="ctr"/>
        <c:lblOffset val="100"/>
        <c:noMultiLvlLbl val="0"/>
      </c:catAx>
      <c:valAx>
        <c:axId val="64026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0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>
          <a:solidFill>
            <a:schemeClr val="tx1"/>
          </a:solidFill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0">
              <a:defRPr/>
            </a:pPr>
            <a:r>
              <a:rPr lang="en-US" sz="1300" b="1" dirty="0" smtClean="0">
                <a:effectLst/>
              </a:rPr>
              <a:t>Number of VC Transactions per Million Capita </a:t>
            </a:r>
            <a:r>
              <a:rPr lang="en-US" sz="1300" b="0" i="1" dirty="0" smtClean="0">
                <a:effectLst/>
              </a:rPr>
              <a:t>(in</a:t>
            </a:r>
            <a:r>
              <a:rPr lang="en-US" sz="1300" b="0" i="1" baseline="0" dirty="0" smtClean="0">
                <a:effectLst/>
              </a:rPr>
              <a:t> Number of deals) </a:t>
            </a:r>
            <a:r>
              <a:rPr lang="en-US" sz="1300" b="0" i="1" dirty="0" smtClean="0">
                <a:effectLst/>
              </a:rPr>
              <a:t>(in</a:t>
            </a:r>
            <a:r>
              <a:rPr lang="en-US" sz="1300" b="0" i="1" baseline="0" dirty="0" smtClean="0">
                <a:effectLst/>
              </a:rPr>
              <a:t> </a:t>
            </a:r>
            <a:r>
              <a:rPr lang="en-US" sz="1300" b="0" i="1" dirty="0" smtClean="0">
                <a:effectLst/>
              </a:rPr>
              <a:t>2014)</a:t>
            </a:r>
            <a:endParaRPr lang="en-US" sz="1300" b="0" i="1" dirty="0">
              <a:effectLst/>
            </a:endParaRPr>
          </a:p>
        </c:rich>
      </c:tx>
      <c:layout>
        <c:manualLayout>
          <c:xMode val="edge"/>
          <c:yMode val="edge"/>
          <c:x val="0.109364928780013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44018260079784"/>
          <c:y val="0.25362654793114969"/>
          <c:w val="0.61814980506953054"/>
          <c:h val="0.719343785447682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3F56"/>
            </a:solidFill>
            <a:ln w="57150" cmpd="sng">
              <a:solidFill>
                <a:srgbClr val="003F56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5.3538815280758038E-2"/>
                  <c:y val="5.784983283206486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725894861854337E-2"/>
                  <c:y val="1.20571147959703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2381706194220889E-2"/>
                  <c:y val="5.38334094257308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131821797033409E-2"/>
                  <c:y val="5.38334094257298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3863291056534039E-2"/>
                  <c:y val="-5.38334094257298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0905000070863011"/>
                  <c:y val="4.9813063730911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34713801066116151"/>
                  <c:y val="9.96261274618243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Mexico</c:v>
                </c:pt>
                <c:pt idx="1">
                  <c:v>Arab World</c:v>
                </c:pt>
                <c:pt idx="2">
                  <c:v>Brazil</c:v>
                </c:pt>
                <c:pt idx="3">
                  <c:v>Europe</c:v>
                </c:pt>
                <c:pt idx="4">
                  <c:v>Russia</c:v>
                </c:pt>
                <c:pt idx="5">
                  <c:v>US</c:v>
                </c:pt>
                <c:pt idx="6">
                  <c:v>India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0.40418157617588213</c:v>
                </c:pt>
                <c:pt idx="1">
                  <c:v>0.45</c:v>
                </c:pt>
                <c:pt idx="2">
                  <c:v>0.71370845533651162</c:v>
                </c:pt>
                <c:pt idx="3">
                  <c:v>1.9083557951482479</c:v>
                </c:pt>
                <c:pt idx="4">
                  <c:v>2.7108040195244509</c:v>
                </c:pt>
                <c:pt idx="5">
                  <c:v>13.659454374412043</c:v>
                </c:pt>
                <c:pt idx="6">
                  <c:v>26.300787401574809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149760"/>
        <c:axId val="64159744"/>
      </c:barChart>
      <c:catAx>
        <c:axId val="64149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4159744"/>
        <c:crosses val="autoZero"/>
        <c:auto val="1"/>
        <c:lblAlgn val="ctr"/>
        <c:lblOffset val="100"/>
        <c:noMultiLvlLbl val="0"/>
      </c:catAx>
      <c:valAx>
        <c:axId val="6415974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64149760"/>
        <c:crosses val="autoZero"/>
        <c:crossBetween val="between"/>
        <c:majorUnit val="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 rtl="0">
        <a:defRPr sz="110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0">
              <a:defRPr/>
            </a:pPr>
            <a:r>
              <a:rPr lang="en-US" sz="1300" b="1" dirty="0" smtClean="0">
                <a:effectLst/>
              </a:rPr>
              <a:t>Venture Capital Investments Per Capita in key countries in 2013 </a:t>
            </a:r>
            <a:r>
              <a:rPr lang="en-US" sz="1300" b="0" i="1" baseline="0" dirty="0" smtClean="0">
                <a:effectLst/>
              </a:rPr>
              <a:t>(USDs)</a:t>
            </a:r>
            <a:endParaRPr lang="en-US" sz="1300" dirty="0">
              <a:effectLst/>
            </a:endParaRPr>
          </a:p>
        </c:rich>
      </c:tx>
      <c:layout>
        <c:manualLayout>
          <c:xMode val="edge"/>
          <c:yMode val="edge"/>
          <c:x val="0.109364928780013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0098388392688585E-2"/>
          <c:y val="0.24422466400706738"/>
          <c:w val="0.9582040007280791"/>
          <c:h val="0.451124322682786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57150" cmpd="sng">
              <a:solidFill>
                <a:schemeClr val="accent3">
                  <a:lumMod val="50000"/>
                </a:schemeClr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1.0302013158733149E-2"/>
                  <c:y val="-0.30656715935838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48119421202555E-3"/>
                  <c:y val="-0.104737158978813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282300699164007E-3"/>
                  <c:y val="-8.63030169174894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056206276863522E-2"/>
                  <c:y val="-8.29292170993461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240597106012923E-3"/>
                  <c:y val="-8.53509059742661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82492213388191E-3"/>
                  <c:y val="-7.81435323174416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</c:v>
                </c:pt>
                <c:pt idx="1">
                  <c:v>Europe</c:v>
                </c:pt>
                <c:pt idx="2">
                  <c:v>China</c:v>
                </c:pt>
                <c:pt idx="3">
                  <c:v>India</c:v>
                </c:pt>
                <c:pt idx="4">
                  <c:v>Arab 
world</c:v>
                </c:pt>
                <c:pt idx="5">
                  <c:v>Turkey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72</c:v>
                </c:pt>
                <c:pt idx="1">
                  <c:v>7</c:v>
                </c:pt>
                <c:pt idx="2">
                  <c:v>2.5018422991893887</c:v>
                </c:pt>
                <c:pt idx="3" formatCode="_(* #,##0.00_);_(* \(#,##0.00\);_(* &quot;-&quot;??_);_(@_)">
                  <c:v>1.44</c:v>
                </c:pt>
                <c:pt idx="4" formatCode="_(* #,##0.00_);_(* \(#,##0.00\);_(* &quot;-&quot;??_);_(@_)">
                  <c:v>0.56000000000000005</c:v>
                </c:pt>
                <c:pt idx="5" formatCode="_(* #,##0.00_);_(* \(#,##0.00\);_(* &quot;-&quot;??_);_(@_)">
                  <c:v>0.42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187008"/>
        <c:axId val="64189952"/>
      </c:barChart>
      <c:catAx>
        <c:axId val="6418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189952"/>
        <c:crosses val="autoZero"/>
        <c:auto val="1"/>
        <c:lblAlgn val="ctr"/>
        <c:lblOffset val="100"/>
        <c:noMultiLvlLbl val="0"/>
      </c:catAx>
      <c:valAx>
        <c:axId val="6418995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64187008"/>
        <c:crosses val="autoZero"/>
        <c:crossBetween val="between"/>
        <c:majorUnit val="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 rtl="0">
        <a:defRPr sz="110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VC deals in Lebanon</a:t>
            </a:r>
          </a:p>
        </c:rich>
      </c:tx>
      <c:layout>
        <c:manualLayout>
          <c:xMode val="edge"/>
          <c:yMode val="edge"/>
          <c:x val="0.12660247244989509"/>
          <c:y val="2.28979426516390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8574995957817582"/>
          <c:w val="0.88367385965978351"/>
          <c:h val="0.4341695887426444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Number of deals</c:v>
                </c:pt>
              </c:strCache>
            </c:strRef>
          </c:tx>
          <c:spPr>
            <a:solidFill>
              <a:srgbClr val="003F56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066304"/>
        <c:axId val="110372736"/>
      </c:barChart>
      <c:catAx>
        <c:axId val="1100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0372736"/>
        <c:crosses val="autoZero"/>
        <c:auto val="1"/>
        <c:lblAlgn val="ctr"/>
        <c:lblOffset val="100"/>
        <c:noMultiLvlLbl val="0"/>
      </c:catAx>
      <c:valAx>
        <c:axId val="110372736"/>
        <c:scaling>
          <c:orientation val="minMax"/>
          <c:max val="1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06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2011 - 2013</a:t>
            </a:r>
          </a:p>
        </c:rich>
      </c:tx>
      <c:layout>
        <c:manualLayout>
          <c:xMode val="edge"/>
          <c:yMode val="edge"/>
          <c:x val="0.38521823598882343"/>
          <c:y val="9.8599640031876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163971743637421"/>
          <c:y val="0.20981935281859287"/>
          <c:w val="0.46709531842180196"/>
          <c:h val="0.736216818994577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explosion val="9"/>
            <c:spPr>
              <a:ln w="15875" cmpd="sng">
                <a:solidFill>
                  <a:srgbClr val="FF0000"/>
                </a:solidFill>
              </a:ln>
            </c:spPr>
          </c:dPt>
          <c:dPt>
            <c:idx val="6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Tunisia</c:v>
                </c:pt>
                <c:pt idx="1">
                  <c:v>Morocco</c:v>
                </c:pt>
                <c:pt idx="2">
                  <c:v>Lebanon</c:v>
                </c:pt>
                <c:pt idx="3">
                  <c:v>Egypt</c:v>
                </c:pt>
                <c:pt idx="4">
                  <c:v>UAE</c:v>
                </c:pt>
                <c:pt idx="5">
                  <c:v>Jordan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0.17</c:v>
                </c:pt>
                <c:pt idx="2">
                  <c:v>0.2</c:v>
                </c:pt>
                <c:pt idx="3">
                  <c:v>0.17</c:v>
                </c:pt>
                <c:pt idx="4">
                  <c:v>0.1</c:v>
                </c:pt>
                <c:pt idx="5">
                  <c:v>0.08</c:v>
                </c:pt>
                <c:pt idx="6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604846081690126"/>
          <c:y val="0.24353801501162034"/>
          <c:w val="0.16852869948637469"/>
          <c:h val="0.6307764505353810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50">
          <a:latin typeface="Palatino Linotype" panose="0204050205050503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0.02908</cdr:x>
      <cdr:y>0</cdr:y>
    </cdr:from>
    <cdr:to>
      <cdr:x>0.03977</cdr:x>
      <cdr:y>0.26651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24438" y="-2125825"/>
          <a:ext cx="45719" cy="5248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mpd="sng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sz="13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3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3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3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3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3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3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3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3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3000"/>
            </a:lnSpc>
          </a:pPr>
          <a:endParaRPr lang="en-US" sz="1300" b="0" dirty="0" smtClean="0"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195" cy="347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306" y="0"/>
            <a:ext cx="4002195" cy="347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B2BE3-04CC-4361-9A5E-0E2A85AC5D7A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0999"/>
            <a:ext cx="4002195" cy="347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306" y="6600999"/>
            <a:ext cx="4002195" cy="347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D0AD-62CE-4AAA-AA75-D719551806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07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992" cy="346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02" y="1"/>
            <a:ext cx="4002992" cy="346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8971F-0844-48E3-B519-1A6C45814684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36850" y="522288"/>
            <a:ext cx="3762375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312" y="3301614"/>
            <a:ext cx="7389453" cy="312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591"/>
            <a:ext cx="4002992" cy="3468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02" y="6601591"/>
            <a:ext cx="4002992" cy="3468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F9B07-0657-4D2E-BBF8-1664ECF3A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3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A8E0-2701-4ACF-B68F-E609A9A08D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9B07-0657-4D2E-BBF8-1664ECF3A6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0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7.v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vmlDrawing" Target="../drawings/vmlDrawing8.v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vmlDrawing" Target="../drawings/vmlDrawing9.v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oleObject" Target="../embeddings/oleObject9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oleObject" Target="../embeddings/oleObject10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12.v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11" Type="http://schemas.openxmlformats.org/officeDocument/2006/relationships/oleObject" Target="../embeddings/oleObject4.bin"/><Relationship Id="rId5" Type="http://schemas.openxmlformats.org/officeDocument/2006/relationships/tags" Target="../tags/tag3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oleObject" Target="../embeddings/oleObject5.bin"/><Relationship Id="rId4" Type="http://schemas.openxmlformats.org/officeDocument/2006/relationships/tags" Target="../tags/tag43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chemeClr val="accent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5" name="LeanLine Vertical 634382243316676714"/>
          <p:cNvCxnSpPr/>
          <p:nvPr>
            <p:custDataLst>
              <p:tags r:id="rId2"/>
            </p:custDataLst>
          </p:nvPr>
        </p:nvCxnSpPr>
        <p:spPr>
          <a:xfrm>
            <a:off x="596899" y="3413125"/>
            <a:ext cx="8891365" cy="0"/>
          </a:xfrm>
          <a:prstGeom prst="line">
            <a:avLst/>
          </a:prstGeom>
          <a:ln w="222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52450" y="3073400"/>
            <a:ext cx="8935814" cy="330200"/>
          </a:xfrm>
          <a:prstGeom prst="rect">
            <a:avLst/>
          </a:prstGeom>
        </p:spPr>
        <p:txBody>
          <a:bodyPr/>
          <a:lstStyle>
            <a:lvl1pPr>
              <a:lnSpc>
                <a:spcPct val="93000"/>
              </a:lnSpc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ct val="93000"/>
              </a:lnSpc>
            </a:pPr>
            <a:r>
              <a:rPr lang="en-US" sz="1700" b="1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DOCUMENT NAME:</a:t>
            </a:r>
            <a:r>
              <a:rPr lang="en-US" sz="1700" b="1" baseline="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 COMPANY NAME</a:t>
            </a:r>
            <a:endParaRPr lang="en-US" sz="1700" b="1" dirty="0" smtClean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3416300"/>
            <a:ext cx="8935814" cy="330200"/>
          </a:xfrm>
          <a:prstGeom prst="rect">
            <a:avLst/>
          </a:prstGeom>
        </p:spPr>
        <p:txBody>
          <a:bodyPr/>
          <a:lstStyle>
            <a:lvl1pPr>
              <a:lnSpc>
                <a:spcPct val="93000"/>
              </a:lnSpc>
              <a:defRPr sz="1600">
                <a:solidFill>
                  <a:schemeClr val="bg2"/>
                </a:solidFill>
              </a:defRPr>
            </a:lvl1pPr>
          </a:lstStyle>
          <a:p>
            <a:pPr>
              <a:lnSpc>
                <a:spcPct val="93000"/>
              </a:lnSpc>
            </a:pPr>
            <a:r>
              <a:rPr lang="en-US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Document</a:t>
            </a:r>
            <a:r>
              <a:rPr lang="en-US" baseline="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 Status (Final or Draft)</a:t>
            </a:r>
            <a:r>
              <a:rPr lang="en-US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, Date</a:t>
            </a:r>
            <a:endParaRPr lang="en-US" sz="1300" b="1" dirty="0" smtClean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2" y="2130427"/>
            <a:ext cx="8420101" cy="14700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2" y="3886205"/>
            <a:ext cx="6934200" cy="17525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9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8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3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47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56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6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7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49"/>
            <a:ext cx="2311401" cy="36512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49"/>
            <a:ext cx="3136900" cy="3651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49"/>
            <a:ext cx="2311401" cy="36512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2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with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21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nderole Bottom"/>
          <p:cNvSpPr>
            <a:spLocks/>
          </p:cNvSpPr>
          <p:nvPr userDrawn="1">
            <p:custDataLst>
              <p:tags r:id="rId3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chemeClr val="accent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300" b="0" i="1" noProof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anderole Top"/>
          <p:cNvSpPr/>
          <p:nvPr>
            <p:custDataLst>
              <p:tags r:id="rId4"/>
            </p:custDataLst>
          </p:nvPr>
        </p:nvSpPr>
        <p:spPr>
          <a:xfrm>
            <a:off x="0" y="254005"/>
            <a:ext cx="9906000" cy="960265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noProof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Slide Number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9385300" y="6718302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2" name="Slide Number Line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9269413" y="6734177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58825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740234" y="15224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5290452" y="15224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49760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299978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740234" y="38338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8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5290452" y="38338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49760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299978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6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with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46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nderole Bottom"/>
          <p:cNvSpPr>
            <a:spLocks/>
          </p:cNvSpPr>
          <p:nvPr userDrawn="1">
            <p:custDataLst>
              <p:tags r:id="rId3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rgbClr val="256885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300" b="0" i="1" noProof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anderole Top"/>
          <p:cNvSpPr/>
          <p:nvPr>
            <p:custDataLst>
              <p:tags r:id="rId4"/>
            </p:custDataLst>
          </p:nvPr>
        </p:nvSpPr>
        <p:spPr>
          <a:xfrm>
            <a:off x="0" y="254005"/>
            <a:ext cx="9906000" cy="960265"/>
          </a:xfrm>
          <a:prstGeom prst="rect">
            <a:avLst/>
          </a:prstGeom>
          <a:solidFill>
            <a:srgbClr val="003F56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noProof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Slide Number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9385300" y="6680198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Slide Number Line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9269413" y="6696073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58825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740234" y="15224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5290452" y="15224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49760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299978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740234" y="38338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8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5290452" y="38338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49760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299978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7505" y="6621046"/>
            <a:ext cx="4881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>
                <a:solidFill>
                  <a:schemeClr val="bg1"/>
                </a:solidFill>
                <a:latin typeface="Calibri" pitchFamily="34" charset="0"/>
              </a:rPr>
              <a:t>Confidential © 2015 Middle East Venture Partners. All rights reserved. </a:t>
            </a:r>
            <a:endParaRPr lang="en-US" sz="1000" b="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8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ith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0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nderole Bottom"/>
          <p:cNvSpPr>
            <a:spLocks/>
          </p:cNvSpPr>
          <p:nvPr userDrawn="1">
            <p:custDataLst>
              <p:tags r:id="rId3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rgbClr val="256885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300" b="0" i="1" noProof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anderole Top"/>
          <p:cNvSpPr/>
          <p:nvPr>
            <p:custDataLst>
              <p:tags r:id="rId4"/>
            </p:custDataLst>
          </p:nvPr>
        </p:nvSpPr>
        <p:spPr>
          <a:xfrm>
            <a:off x="0" y="254005"/>
            <a:ext cx="9906000" cy="960265"/>
          </a:xfrm>
          <a:prstGeom prst="rect">
            <a:avLst/>
          </a:prstGeom>
          <a:solidFill>
            <a:srgbClr val="003F56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noProof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Slide Number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9385300" y="6680198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Slide Number Line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9269413" y="6696073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58825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740234" y="15224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5290452" y="15224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49760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299978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740234" y="38338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8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5290452" y="38338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49760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299978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7505" y="6621046"/>
            <a:ext cx="4881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>
                <a:solidFill>
                  <a:schemeClr val="bg1"/>
                </a:solidFill>
                <a:latin typeface="Calibri" pitchFamily="34" charset="0"/>
              </a:rPr>
              <a:t>Confidential © 2015 Middle East Venture Partners. All rights reserved. </a:t>
            </a:r>
            <a:endParaRPr lang="en-US" sz="1000" b="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with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4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nderole Bottom"/>
          <p:cNvSpPr>
            <a:spLocks/>
          </p:cNvSpPr>
          <p:nvPr userDrawn="1">
            <p:custDataLst>
              <p:tags r:id="rId3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rgbClr val="256885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300" b="0" i="1" noProof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anderole Top"/>
          <p:cNvSpPr/>
          <p:nvPr>
            <p:custDataLst>
              <p:tags r:id="rId4"/>
            </p:custDataLst>
          </p:nvPr>
        </p:nvSpPr>
        <p:spPr>
          <a:xfrm>
            <a:off x="0" y="254005"/>
            <a:ext cx="9906000" cy="960265"/>
          </a:xfrm>
          <a:prstGeom prst="rect">
            <a:avLst/>
          </a:prstGeom>
          <a:solidFill>
            <a:srgbClr val="003F56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noProof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Slide Number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9385300" y="6680198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Slide Number Line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9269413" y="6696073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58825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740234" y="15224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5290452" y="15224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49760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299978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740234" y="38338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8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5290452" y="38338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49760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299978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7505" y="6621046"/>
            <a:ext cx="4881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>
                <a:solidFill>
                  <a:schemeClr val="bg1"/>
                </a:solidFill>
                <a:latin typeface="Calibri" pitchFamily="34" charset="0"/>
              </a:rPr>
              <a:t>Confidential © 2015 Middle East Venture Partners. All rights reserved.</a:t>
            </a:r>
            <a:endParaRPr lang="en-US" sz="1000" b="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8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with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8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nderole Bottom"/>
          <p:cNvSpPr>
            <a:spLocks/>
          </p:cNvSpPr>
          <p:nvPr userDrawn="1">
            <p:custDataLst>
              <p:tags r:id="rId3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rgbClr val="256885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300" b="0" i="1" noProof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anderole Top"/>
          <p:cNvSpPr/>
          <p:nvPr>
            <p:custDataLst>
              <p:tags r:id="rId4"/>
            </p:custDataLst>
          </p:nvPr>
        </p:nvSpPr>
        <p:spPr>
          <a:xfrm>
            <a:off x="0" y="254005"/>
            <a:ext cx="9906000" cy="960265"/>
          </a:xfrm>
          <a:prstGeom prst="rect">
            <a:avLst/>
          </a:prstGeom>
          <a:solidFill>
            <a:srgbClr val="003F56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noProof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Slide Number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9385300" y="6680198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Slide Number Line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9269413" y="6696073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58825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740234" y="15224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5290452" y="15224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49760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299978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740234" y="38338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8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5290452" y="38338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49760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299978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7505" y="6621046"/>
            <a:ext cx="4881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>
                <a:solidFill>
                  <a:schemeClr val="bg1"/>
                </a:solidFill>
                <a:latin typeface="Calibri" pitchFamily="34" charset="0"/>
              </a:rPr>
              <a:t>Confidential © 2015 Middle East Venture Partners. All rights reserved.</a:t>
            </a:r>
            <a:endParaRPr lang="en-US" sz="1000" b="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43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with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42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nderole Bottom"/>
          <p:cNvSpPr>
            <a:spLocks/>
          </p:cNvSpPr>
          <p:nvPr userDrawn="1">
            <p:custDataLst>
              <p:tags r:id="rId3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rgbClr val="256885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300" b="0" i="1" noProof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anderole Top"/>
          <p:cNvSpPr/>
          <p:nvPr>
            <p:custDataLst>
              <p:tags r:id="rId4"/>
            </p:custDataLst>
          </p:nvPr>
        </p:nvSpPr>
        <p:spPr>
          <a:xfrm>
            <a:off x="0" y="254005"/>
            <a:ext cx="9906000" cy="960265"/>
          </a:xfrm>
          <a:prstGeom prst="rect">
            <a:avLst/>
          </a:prstGeom>
          <a:solidFill>
            <a:srgbClr val="003F56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noProof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Slide Number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9385300" y="6680198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Slide Number Line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9269413" y="6696073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58825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740234" y="15224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5290452" y="15224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49760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299978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740234" y="3833815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8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5290452" y="38338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49760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299978" y="41529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7505" y="6621046"/>
            <a:ext cx="4881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1" dirty="0" smtClean="0">
                <a:solidFill>
                  <a:schemeClr val="bg1"/>
                </a:solidFill>
                <a:latin typeface="Calibri" pitchFamily="34" charset="0"/>
              </a:rPr>
              <a:t>Confidential © 2015 Middle East Venture Partners. All rights reserved.</a:t>
            </a:r>
            <a:endParaRPr lang="en-US" sz="1000" b="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1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chemeClr val="accent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5" name="LeanLine Vertical 634382243316676714"/>
          <p:cNvCxnSpPr/>
          <p:nvPr>
            <p:custDataLst>
              <p:tags r:id="rId2"/>
            </p:custDataLst>
          </p:nvPr>
        </p:nvCxnSpPr>
        <p:spPr>
          <a:xfrm>
            <a:off x="596899" y="3413125"/>
            <a:ext cx="8891365" cy="0"/>
          </a:xfrm>
          <a:prstGeom prst="line">
            <a:avLst/>
          </a:prstGeom>
          <a:ln w="222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00066" y="3098800"/>
            <a:ext cx="8886825" cy="292100"/>
          </a:xfrm>
          <a:prstGeom prst="rect">
            <a:avLst/>
          </a:prstGeom>
        </p:spPr>
        <p:txBody>
          <a:bodyPr/>
          <a:lstStyle>
            <a:lvl1pPr>
              <a:lnSpc>
                <a:spcPct val="93000"/>
              </a:lnSpc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ct val="93000"/>
              </a:lnSpc>
            </a:pPr>
            <a:r>
              <a:rPr lang="en-US" sz="1700" b="1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Section Name</a:t>
            </a:r>
          </a:p>
        </p:txBody>
      </p:sp>
      <p:sp>
        <p:nvSpPr>
          <p:cNvPr id="19" name="Slid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85300" y="6718306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Slide Number Line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69413" y="6734181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4" y="3413126"/>
            <a:ext cx="3429000" cy="85407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 Sub Section 1</a:t>
            </a:r>
          </a:p>
          <a:p>
            <a:pPr lvl="0"/>
            <a:r>
              <a:rPr lang="en-US" dirty="0" smtClean="0"/>
              <a:t> Sub Section 2</a:t>
            </a:r>
          </a:p>
          <a:p>
            <a:pPr lvl="0"/>
            <a:r>
              <a:rPr lang="en-US" dirty="0" smtClean="0"/>
              <a:t> Sub Section 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chemeClr val="accent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Banderole Top"/>
          <p:cNvSpPr/>
          <p:nvPr>
            <p:custDataLst>
              <p:tags r:id="rId2"/>
            </p:custDataLst>
          </p:nvPr>
        </p:nvSpPr>
        <p:spPr>
          <a:xfrm>
            <a:off x="0" y="254003"/>
            <a:ext cx="9906000" cy="960265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3" name="Slid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85300" y="6718306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5" name="Slide Number Line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69413" y="6734181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itle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58826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10" name="Contents Text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728769" y="2006600"/>
            <a:ext cx="8540645" cy="3832331"/>
          </a:xfrm>
          <a:prstGeom prst="rect">
            <a:avLst/>
          </a:prstGeom>
        </p:spPr>
        <p:txBody>
          <a:bodyPr>
            <a:spAutoFit/>
          </a:bodyPr>
          <a:lstStyle>
            <a:lvl1pPr marL="358775" indent="-358775">
              <a:spcBef>
                <a:spcPts val="2000"/>
              </a:spcBef>
              <a:buFont typeface="+mj-lt"/>
              <a:buAutoNum type="alphaUcPeriod"/>
              <a:tabLst>
                <a:tab pos="685800" algn="l"/>
                <a:tab pos="800100" algn="l"/>
                <a:tab pos="8521700" algn="r"/>
              </a:tabLst>
              <a:defRPr b="1" baseline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720000" indent="-360000">
              <a:spcBef>
                <a:spcPts val="600"/>
              </a:spcBef>
              <a:buFont typeface="+mj-lt"/>
              <a:buAutoNum type="arabicPeriod"/>
              <a:tabLst>
                <a:tab pos="8001000" algn="l"/>
                <a:tab pos="8115300" algn="l"/>
                <a:tab pos="8229600" algn="l"/>
                <a:tab pos="8521700" algn="r"/>
              </a:tabLst>
              <a:defRPr b="0" baseline="0">
                <a:solidFill>
                  <a:schemeClr val="bg2"/>
                </a:solidFill>
              </a:defRPr>
            </a:lvl2pPr>
            <a:lvl3pPr marL="1260000" indent="-540000">
              <a:spcBef>
                <a:spcPts val="0"/>
              </a:spcBef>
              <a:buFontTx/>
              <a:buNone/>
              <a:tabLst>
                <a:tab pos="8521700" algn="r"/>
              </a:tabLst>
              <a:defRPr baseline="0">
                <a:solidFill>
                  <a:schemeClr val="bg2"/>
                </a:solidFill>
              </a:defRPr>
            </a:lvl3pPr>
            <a:lvl4pPr marL="1255713" indent="-534988">
              <a:buNone/>
              <a:tabLst>
                <a:tab pos="8521700" algn="r"/>
              </a:tabLst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xxx ……………………………………………………………………………………….. xx</a:t>
            </a:r>
          </a:p>
          <a:p>
            <a:pPr lvl="0"/>
            <a:r>
              <a:rPr lang="en-US" dirty="0" smtClean="0"/>
              <a:t>xxx ……………………………………………………………………………………….. xx</a:t>
            </a:r>
          </a:p>
          <a:p>
            <a:pPr lvl="1"/>
            <a:r>
              <a:rPr lang="en-US" dirty="0" smtClean="0"/>
              <a:t>xxx …………………………………………………………………………….……..  xx</a:t>
            </a:r>
          </a:p>
          <a:p>
            <a:pPr lvl="1"/>
            <a:r>
              <a:rPr lang="en-US" dirty="0" smtClean="0"/>
              <a:t>xxx …………………………………………………………………………….……..  xx</a:t>
            </a:r>
          </a:p>
          <a:p>
            <a:pPr lvl="2"/>
            <a:r>
              <a:rPr lang="en-US" dirty="0" smtClean="0"/>
              <a:t>2.1	xxx ....………………………………………………………………………….  xx</a:t>
            </a:r>
          </a:p>
          <a:p>
            <a:pPr lvl="2"/>
            <a:r>
              <a:rPr lang="en-US" dirty="0" smtClean="0"/>
              <a:t>2.1	xxx ....………………………………………………………………………….  xx</a:t>
            </a:r>
          </a:p>
          <a:p>
            <a:pPr lvl="0"/>
            <a:r>
              <a:rPr lang="en-US" dirty="0" smtClean="0"/>
              <a:t>xxx ……………………………………………………………………………………….. xx</a:t>
            </a:r>
          </a:p>
          <a:p>
            <a:pPr lvl="1"/>
            <a:r>
              <a:rPr lang="en-US" dirty="0" smtClean="0"/>
              <a:t>xxx …………………………………………………………………………….……..  xx</a:t>
            </a:r>
          </a:p>
          <a:p>
            <a:pPr lvl="1"/>
            <a:r>
              <a:rPr lang="en-US" dirty="0" smtClean="0"/>
              <a:t>xxx …………………………………………………………………………….……..  xx</a:t>
            </a:r>
          </a:p>
          <a:p>
            <a:pPr lvl="2"/>
            <a:r>
              <a:rPr lang="en-US" dirty="0" smtClean="0"/>
              <a:t>2.1	xxx ....………………………………………………………………………….  xx</a:t>
            </a:r>
          </a:p>
          <a:p>
            <a:pPr lvl="2"/>
            <a:r>
              <a:rPr lang="en-US" dirty="0" smtClean="0"/>
              <a:t>2.1	xxx ....………………………………………………………………………….  xx</a:t>
            </a:r>
          </a:p>
          <a:p>
            <a:pPr lvl="2"/>
            <a:r>
              <a:rPr lang="en-US" dirty="0" smtClean="0"/>
              <a:t>	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2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AutoShape 20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nderole Bottom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chemeClr val="accent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300" b="0" i="1" noProof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anderole Top"/>
          <p:cNvSpPr/>
          <p:nvPr>
            <p:custDataLst>
              <p:tags r:id="rId4"/>
            </p:custDataLst>
          </p:nvPr>
        </p:nvSpPr>
        <p:spPr>
          <a:xfrm>
            <a:off x="0" y="254003"/>
            <a:ext cx="9906000" cy="960265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noProof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Slide Number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85300" y="6718306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2" name="Slide Number Line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69413" y="6734181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58826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chemeClr val="accent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Banderole Top"/>
          <p:cNvSpPr/>
          <p:nvPr>
            <p:custDataLst>
              <p:tags r:id="rId2"/>
            </p:custDataLst>
          </p:nvPr>
        </p:nvSpPr>
        <p:spPr>
          <a:xfrm>
            <a:off x="0" y="254003"/>
            <a:ext cx="9906000" cy="960265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3" name="Slid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85300" y="6718306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5" name="Slide Number Line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69413" y="6734181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itle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58826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8028" y="1587500"/>
            <a:ext cx="8818563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9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AutoShape 20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nderole Bottom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chemeClr val="accent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300" b="0" i="1" noProof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anderole Top"/>
          <p:cNvSpPr/>
          <p:nvPr>
            <p:custDataLst>
              <p:tags r:id="rId4"/>
            </p:custDataLst>
          </p:nvPr>
        </p:nvSpPr>
        <p:spPr>
          <a:xfrm>
            <a:off x="0" y="254003"/>
            <a:ext cx="9906000" cy="960265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noProof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Slide Number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85300" y="6718306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2" name="Slide Number Line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69413" y="6734181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58826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58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AutoShape 20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nderole Bottom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chemeClr val="accent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300" b="0" i="1" noProof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anderole Top"/>
          <p:cNvSpPr/>
          <p:nvPr>
            <p:custDataLst>
              <p:tags r:id="rId4"/>
            </p:custDataLst>
          </p:nvPr>
        </p:nvSpPr>
        <p:spPr>
          <a:xfrm>
            <a:off x="0" y="254003"/>
            <a:ext cx="9906000" cy="960265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noProof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Slide Number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85300" y="6718306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2" name="Slide Number Line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69413" y="6734181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58826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cxnSp>
        <p:nvCxnSpPr>
          <p:cNvPr id="9" name="LeanLine Vertical 634382243316676714"/>
          <p:cNvCxnSpPr/>
          <p:nvPr>
            <p:custDataLst>
              <p:tags r:id="rId8"/>
            </p:custDataLst>
          </p:nvPr>
        </p:nvCxnSpPr>
        <p:spPr>
          <a:xfrm>
            <a:off x="635002" y="1800225"/>
            <a:ext cx="3932828" cy="0"/>
          </a:xfrm>
          <a:prstGeom prst="line">
            <a:avLst/>
          </a:prstGeom>
          <a:ln w="222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eanLine Vertical 634382243316676714"/>
          <p:cNvCxnSpPr/>
          <p:nvPr>
            <p:custDataLst>
              <p:tags r:id="rId9"/>
            </p:custDataLst>
          </p:nvPr>
        </p:nvCxnSpPr>
        <p:spPr>
          <a:xfrm>
            <a:off x="5600702" y="1800225"/>
            <a:ext cx="3932828" cy="0"/>
          </a:xfrm>
          <a:prstGeom prst="line">
            <a:avLst/>
          </a:prstGeom>
          <a:ln w="222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533399" y="1522419"/>
            <a:ext cx="4034427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5486399" y="1522413"/>
            <a:ext cx="4039965" cy="277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2928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495928" y="1841500"/>
            <a:ext cx="402490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1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6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AutoShape 20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nderole Bottom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0" y="6639005"/>
            <a:ext cx="9906000" cy="226678"/>
          </a:xfrm>
          <a:prstGeom prst="rect">
            <a:avLst/>
          </a:prstGeom>
          <a:solidFill>
            <a:schemeClr val="accent3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300" b="0" i="1" noProof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anderole Top"/>
          <p:cNvSpPr/>
          <p:nvPr>
            <p:custDataLst>
              <p:tags r:id="rId4"/>
            </p:custDataLst>
          </p:nvPr>
        </p:nvSpPr>
        <p:spPr>
          <a:xfrm>
            <a:off x="0" y="254003"/>
            <a:ext cx="9906000" cy="960265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0" noProof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Slide Number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85300" y="6718306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7B471-74A3-4F5F-8955-6C99E2375CA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2" name="Slide Number Line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69413" y="6734181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58826" y="536800"/>
            <a:ext cx="8535989" cy="60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cxnSp>
        <p:nvCxnSpPr>
          <p:cNvPr id="9" name="LeanLine Vertical 634382243316676714"/>
          <p:cNvCxnSpPr/>
          <p:nvPr>
            <p:custDataLst>
              <p:tags r:id="rId8"/>
            </p:custDataLst>
          </p:nvPr>
        </p:nvCxnSpPr>
        <p:spPr>
          <a:xfrm>
            <a:off x="634999" y="1800225"/>
            <a:ext cx="8891365" cy="0"/>
          </a:xfrm>
          <a:prstGeom prst="line">
            <a:avLst/>
          </a:prstGeom>
          <a:ln w="222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533399" y="1522419"/>
            <a:ext cx="8992965" cy="280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de-DE" sz="1400" dirty="0" smtClean="0">
                <a:solidFill>
                  <a:schemeClr val="accent3"/>
                </a:solidFill>
                <a:latin typeface="+mn-lt"/>
              </a:rPr>
              <a:t>TITLE</a:t>
            </a:r>
            <a:endParaRPr lang="en-US" altLang="de-DE" sz="1400" dirty="0" smtClean="0">
              <a:solidFill>
                <a:schemeClr val="accent3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2928" y="1841500"/>
            <a:ext cx="8971731" cy="1422400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50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20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79" name="think-cell Slide" r:id="rId21" imgW="0" imgH="0" progId="">
                  <p:embed/>
                </p:oleObj>
              </mc:Choice>
              <mc:Fallback>
                <p:oleObj name="think-cell Slide" r:id="rId21" imgW="0" imgH="0" progId="">
                  <p:embed/>
                  <p:pic>
                    <p:nvPicPr>
                      <p:cNvPr id="0" name="AutoShape 20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!!!Do not delete this text object!!!!"/>
          <p:cNvSpPr txBox="1"/>
          <p:nvPr>
            <p:custDataLst>
              <p:tags r:id="rId20"/>
            </p:custDataLst>
          </p:nvPr>
        </p:nvSpPr>
        <p:spPr>
          <a:xfrm rot="16200000">
            <a:off x="9341284" y="573260"/>
            <a:ext cx="1237518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Clr>
                <a:schemeClr val="tx1"/>
              </a:buClr>
              <a:buSzPct val="100000"/>
            </a:pPr>
            <a:r>
              <a:rPr lang="en-US" sz="300" b="0" noProof="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"A4rb_standard_band_photo" – 20100701 – do not delete this text object!</a:t>
            </a:r>
          </a:p>
          <a:p>
            <a:pPr algn="r">
              <a:buClr>
                <a:schemeClr val="tx1"/>
              </a:buClr>
              <a:buSzPct val="100000"/>
            </a:pPr>
            <a:r>
              <a:rPr lang="en-US" sz="300" b="0" noProof="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colored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39" r:id="rId3"/>
    <p:sldLayoutId id="2147484141" r:id="rId4"/>
    <p:sldLayoutId id="2147484131" r:id="rId5"/>
    <p:sldLayoutId id="2147484132" r:id="rId6"/>
    <p:sldLayoutId id="2147484140" r:id="rId7"/>
    <p:sldLayoutId id="2147484142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</p:sldLayoutIdLst>
  <p:hf hdr="0" dt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3000"/>
        </a:lnSpc>
        <a:spcBef>
          <a:spcPts val="0"/>
        </a:spcBef>
        <a:buFont typeface="Arial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93000"/>
        </a:lnSpc>
        <a:spcBef>
          <a:spcPts val="12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482400" indent="-234000" algn="l" defTabSz="914400" rtl="0" eaLnBrk="1" latinLnBrk="0" hangingPunct="1">
        <a:lnSpc>
          <a:spcPct val="93000"/>
        </a:lnSpc>
        <a:spcBef>
          <a:spcPts val="4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698400" indent="-201600" algn="l" defTabSz="914400" rtl="0" eaLnBrk="1" latinLnBrk="0" hangingPunct="1">
        <a:lnSpc>
          <a:spcPct val="93000"/>
        </a:lnSpc>
        <a:spcBef>
          <a:spcPts val="200"/>
        </a:spcBef>
        <a:buFont typeface="Arial" pitchFamily="34" charset="0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698400" indent="0" algn="l" defTabSz="914400" rtl="0" eaLnBrk="1" latinLnBrk="0" hangingPunct="1">
        <a:lnSpc>
          <a:spcPct val="93000"/>
        </a:lnSpc>
        <a:spcBef>
          <a:spcPts val="0"/>
        </a:spcBef>
        <a:buFont typeface="Arial" pitchFamily="34" charset="0"/>
        <a:buNone/>
        <a:defRPr sz="17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7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7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58.png"/><Relationship Id="rId9" Type="http://schemas.openxmlformats.org/officeDocument/2006/relationships/image" Target="../media/image7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0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tags" Target="../tags/tag102.xml"/><Relationship Id="rId7" Type="http://schemas.openxmlformats.org/officeDocument/2006/relationships/image" Target="../media/image18.emf"/><Relationship Id="rId2" Type="http://schemas.openxmlformats.org/officeDocument/2006/relationships/tags" Target="../tags/tag10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76.png"/><Relationship Id="rId4" Type="http://schemas.openxmlformats.org/officeDocument/2006/relationships/tags" Target="../tags/tag103.xml"/><Relationship Id="rId9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05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7.jpeg"/><Relationship Id="rId5" Type="http://schemas.openxmlformats.org/officeDocument/2006/relationships/tags" Target="../tags/tag107.xml"/><Relationship Id="rId10" Type="http://schemas.openxmlformats.org/officeDocument/2006/relationships/chart" Target="../charts/chart16.xml"/><Relationship Id="rId4" Type="http://schemas.openxmlformats.org/officeDocument/2006/relationships/tags" Target="../tags/tag106.xml"/><Relationship Id="rId9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tags" Target="../tags/tag110.xml"/><Relationship Id="rId7" Type="http://schemas.openxmlformats.org/officeDocument/2006/relationships/image" Target="../media/image18.emf"/><Relationship Id="rId2" Type="http://schemas.openxmlformats.org/officeDocument/2006/relationships/tags" Target="../tags/tag10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13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12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1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81.jpeg"/><Relationship Id="rId2" Type="http://schemas.openxmlformats.org/officeDocument/2006/relationships/tags" Target="../tags/tag116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80.jpeg"/><Relationship Id="rId5" Type="http://schemas.openxmlformats.org/officeDocument/2006/relationships/tags" Target="../tags/tag119.xml"/><Relationship Id="rId10" Type="http://schemas.openxmlformats.org/officeDocument/2006/relationships/image" Target="../media/image79.jpeg"/><Relationship Id="rId4" Type="http://schemas.openxmlformats.org/officeDocument/2006/relationships/tags" Target="../tags/tag118.xml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em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21.xml"/><Relationship Id="rId7" Type="http://schemas.openxmlformats.org/officeDocument/2006/relationships/oleObject" Target="../embeddings/oleObject21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86.xml"/><Relationship Id="rId7" Type="http://schemas.openxmlformats.org/officeDocument/2006/relationships/image" Target="../media/image18.emf"/><Relationship Id="rId2" Type="http://schemas.openxmlformats.org/officeDocument/2006/relationships/tags" Target="../tags/tag8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chart" Target="../charts/chart4.xml"/><Relationship Id="rId5" Type="http://schemas.openxmlformats.org/officeDocument/2006/relationships/slideLayout" Target="../slideLayouts/slideLayout11.xml"/><Relationship Id="rId10" Type="http://schemas.openxmlformats.org/officeDocument/2006/relationships/chart" Target="../charts/chart3.xml"/><Relationship Id="rId4" Type="http://schemas.openxmlformats.org/officeDocument/2006/relationships/tags" Target="../tags/tag87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8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88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.xml"/><Relationship Id="rId11" Type="http://schemas.openxmlformats.org/officeDocument/2006/relationships/chart" Target="../charts/chart7.xml"/><Relationship Id="rId5" Type="http://schemas.openxmlformats.org/officeDocument/2006/relationships/slideLayout" Target="../slideLayouts/slideLayout12.xml"/><Relationship Id="rId10" Type="http://schemas.openxmlformats.org/officeDocument/2006/relationships/chart" Target="../charts/chart6.xml"/><Relationship Id="rId4" Type="http://schemas.openxmlformats.org/officeDocument/2006/relationships/tags" Target="../tags/tag90.xml"/><Relationship Id="rId9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9" Type="http://schemas.openxmlformats.org/officeDocument/2006/relationships/image" Target="../media/image50.jpeg"/><Relationship Id="rId3" Type="http://schemas.openxmlformats.org/officeDocument/2006/relationships/tags" Target="../tags/tag92.xml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emf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5" Type="http://schemas.openxmlformats.org/officeDocument/2006/relationships/image" Target="../media/image36.png"/><Relationship Id="rId33" Type="http://schemas.openxmlformats.org/officeDocument/2006/relationships/image" Target="../media/image44.jpeg"/><Relationship Id="rId38" Type="http://schemas.openxmlformats.org/officeDocument/2006/relationships/image" Target="../media/image49.gif"/><Relationship Id="rId2" Type="http://schemas.openxmlformats.org/officeDocument/2006/relationships/tags" Target="../tags/tag91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32" Type="http://schemas.openxmlformats.org/officeDocument/2006/relationships/image" Target="../media/image43.jpeg"/><Relationship Id="rId37" Type="http://schemas.openxmlformats.org/officeDocument/2006/relationships/image" Target="../media/image48.png"/><Relationship Id="rId40" Type="http://schemas.openxmlformats.org/officeDocument/2006/relationships/image" Target="../media/image51.jpeg"/><Relationship Id="rId45" Type="http://schemas.openxmlformats.org/officeDocument/2006/relationships/image" Target="../media/image56.jpe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36" Type="http://schemas.openxmlformats.org/officeDocument/2006/relationships/image" Target="../media/image47.tmp"/><Relationship Id="rId10" Type="http://schemas.openxmlformats.org/officeDocument/2006/relationships/image" Target="../media/image21.gif"/><Relationship Id="rId19" Type="http://schemas.openxmlformats.org/officeDocument/2006/relationships/image" Target="../media/image30.jpe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tags" Target="../tags/tag93.xml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43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6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VP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649" y="2754233"/>
            <a:ext cx="5147735" cy="952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16" y="6452083"/>
            <a:ext cx="9906000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19" dirty="0">
                <a:solidFill>
                  <a:srgbClr val="B6BFC6"/>
                </a:solidFill>
                <a:latin typeface="Trebuchet MS" pitchFamily="34" charset="0"/>
              </a:rPr>
              <a:t>www.mevp.com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2649" y="4240974"/>
            <a:ext cx="5471305" cy="2862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2000" b="1" dirty="0" smtClean="0">
                <a:solidFill>
                  <a:srgbClr val="B6BFC6"/>
                </a:solidFill>
                <a:latin typeface="+mn-lt"/>
                <a:cs typeface="Arial" pitchFamily="34" charset="0"/>
              </a:rPr>
              <a:t>Beirut 	       	Dubai 		  Silicon Valley</a:t>
            </a:r>
          </a:p>
        </p:txBody>
      </p:sp>
    </p:spTree>
    <p:extLst>
      <p:ext uri="{BB962C8B-B14F-4D97-AF65-F5344CB8AC3E}">
        <p14:creationId xmlns:p14="http://schemas.microsoft.com/office/powerpoint/2010/main" val="25425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68414" y="1432847"/>
            <a:ext cx="7520251" cy="54630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100" b="1" dirty="0" smtClean="0">
                <a:latin typeface="Palatino Linotype" panose="02040502050505030304" pitchFamily="18" charset="0"/>
                <a:cs typeface="Arial" pitchFamily="34" charset="0"/>
              </a:rPr>
              <a:t>BADER</a:t>
            </a:r>
          </a:p>
          <a:p>
            <a:pPr>
              <a:spcAft>
                <a:spcPts val="1000"/>
              </a:spcAft>
            </a:pPr>
            <a:r>
              <a:rPr lang="en-US" sz="1100" b="0" dirty="0" smtClean="0">
                <a:latin typeface="Palatino Linotype" panose="02040502050505030304" pitchFamily="18" charset="0"/>
                <a:cs typeface="Arial" pitchFamily="34" charset="0"/>
              </a:rPr>
              <a:t>A </a:t>
            </a: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community of inspired and committed young business leaders engaged in </a:t>
            </a:r>
            <a:r>
              <a:rPr lang="en-US" sz="1100" b="0" dirty="0" smtClean="0">
                <a:latin typeface="Palatino Linotype" panose="02040502050505030304" pitchFamily="18" charset="0"/>
                <a:cs typeface="Arial" pitchFamily="34" charset="0"/>
              </a:rPr>
              <a:t>supporting entrepreneurs </a:t>
            </a: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and promoting small </a:t>
            </a:r>
            <a:r>
              <a:rPr lang="en-US" sz="1100" b="0" dirty="0" smtClean="0">
                <a:latin typeface="Palatino Linotype" panose="02040502050505030304" pitchFamily="18" charset="0"/>
                <a:cs typeface="Arial" pitchFamily="34" charset="0"/>
              </a:rPr>
              <a:t>businesses</a:t>
            </a:r>
          </a:p>
        </p:txBody>
      </p:sp>
      <p:sp>
        <p:nvSpPr>
          <p:cNvPr id="20" name="Text Placeholder 14"/>
          <p:cNvSpPr txBox="1">
            <a:spLocks/>
          </p:cNvSpPr>
          <p:nvPr/>
        </p:nvSpPr>
        <p:spPr>
          <a:xfrm>
            <a:off x="95194" y="6438870"/>
            <a:ext cx="9684204" cy="2068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800" b="0" i="1" dirty="0" smtClean="0">
                <a:latin typeface="Palatino Linotype" panose="02040502050505030304" pitchFamily="18" charset="0"/>
              </a:rPr>
              <a:t>Sources: MENA Private Equity Association</a:t>
            </a: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018" y="437721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The rise of VC in Lebanon </a:t>
            </a:r>
            <a:r>
              <a:rPr lang="en-US" dirty="0" smtClean="0"/>
              <a:t>coincides </a:t>
            </a:r>
            <a:r>
              <a:rPr lang="en-US" dirty="0"/>
              <a:t>with </a:t>
            </a:r>
            <a:r>
              <a:rPr lang="en-US" dirty="0" smtClean="0"/>
              <a:t>more </a:t>
            </a:r>
            <a:r>
              <a:rPr lang="en-US" dirty="0"/>
              <a:t>entrepreneurial support within </a:t>
            </a:r>
            <a:r>
              <a:rPr lang="en-US" dirty="0" smtClean="0"/>
              <a:t>NGOs, incubators </a:t>
            </a:r>
            <a:r>
              <a:rPr lang="en-US" dirty="0"/>
              <a:t>and technology parks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8414" y="5611505"/>
            <a:ext cx="7520251" cy="54630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Palatino Linotype" panose="02040502050505030304" pitchFamily="18" charset="0"/>
                <a:cs typeface="Arial" pitchFamily="34" charset="0"/>
              </a:rPr>
              <a:t>MIT </a:t>
            </a:r>
            <a:r>
              <a:rPr lang="en-US" sz="1100" dirty="0">
                <a:latin typeface="Palatino Linotype" panose="02040502050505030304" pitchFamily="18" charset="0"/>
                <a:cs typeface="Arial" pitchFamily="34" charset="0"/>
              </a:rPr>
              <a:t>Enterprise Forum of the pan-Arab region</a:t>
            </a:r>
          </a:p>
          <a:p>
            <a:pPr>
              <a:spcAft>
                <a:spcPts val="300"/>
              </a:spcAft>
            </a:pP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MIT Enterprise Forum’s Chair is an angel investor in start-ups in the Middle East and Europe, and has launched a co-working space in Beirut called </a:t>
            </a:r>
            <a:r>
              <a:rPr lang="en-US" sz="1100" b="0" dirty="0" smtClean="0">
                <a:latin typeface="Palatino Linotype" panose="02040502050505030304" pitchFamily="18" charset="0"/>
                <a:cs typeface="Arial" pitchFamily="34" charset="0"/>
              </a:rPr>
              <a:t>Coworking+961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8414" y="2157502"/>
            <a:ext cx="7520251" cy="37702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100" dirty="0" err="1" smtClean="0">
                <a:latin typeface="Palatino Linotype" panose="02040502050505030304" pitchFamily="18" charset="0"/>
                <a:cs typeface="Arial" pitchFamily="34" charset="0"/>
              </a:rPr>
              <a:t>Berytech</a:t>
            </a:r>
            <a:endParaRPr lang="en-US" sz="1100" dirty="0" smtClean="0">
              <a:latin typeface="Palatino Linotype" panose="02040502050505030304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100" b="0" dirty="0" smtClean="0">
                <a:latin typeface="Palatino Linotype" panose="02040502050505030304" pitchFamily="18" charset="0"/>
                <a:cs typeface="Arial" pitchFamily="34" charset="0"/>
              </a:rPr>
              <a:t>Provides </a:t>
            </a: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hosting support for start-ups, no incubation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8414" y="2712880"/>
            <a:ext cx="7520251" cy="54630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latin typeface="Palatino Linotype" panose="02040502050505030304" pitchFamily="18" charset="0"/>
                <a:cs typeface="Arial" pitchFamily="34" charset="0"/>
              </a:rPr>
              <a:t>Business Incubation Association in Tripoli (BIAT)</a:t>
            </a:r>
          </a:p>
          <a:p>
            <a:pPr>
              <a:spcAft>
                <a:spcPts val="1000"/>
              </a:spcAft>
            </a:pP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Aims to identify, incubate, host, network, train and support value-added business opportunities. Funded by the EU delegation in Lebanon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8414" y="3437535"/>
            <a:ext cx="7520251" cy="54630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latin typeface="Palatino Linotype" panose="02040502050505030304" pitchFamily="18" charset="0"/>
                <a:cs typeface="Arial" pitchFamily="34" charset="0"/>
              </a:rPr>
              <a:t>South Business Innovation Center (South BIC)</a:t>
            </a:r>
          </a:p>
          <a:p>
            <a:pPr>
              <a:spcAft>
                <a:spcPts val="1000"/>
              </a:spcAft>
            </a:pP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Aims to identify incubate, host, network, train and support value-added business opportunities . Funded by the EU delegation in Lebanon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8414" y="4162190"/>
            <a:ext cx="7520251" cy="54630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100" dirty="0" err="1" smtClean="0">
                <a:latin typeface="Palatino Linotype" panose="02040502050505030304" pitchFamily="18" charset="0"/>
                <a:cs typeface="Arial" pitchFamily="34" charset="0"/>
              </a:rPr>
              <a:t>SPEED@Beirut</a:t>
            </a:r>
            <a:r>
              <a:rPr lang="en-US" sz="1100" dirty="0" smtClean="0"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en-US" sz="1100" dirty="0">
                <a:latin typeface="Palatino Linotype" panose="02040502050505030304" pitchFamily="18" charset="0"/>
                <a:cs typeface="Arial" pitchFamily="34" charset="0"/>
              </a:rPr>
              <a:t>Digital District (@BDD)</a:t>
            </a:r>
          </a:p>
          <a:p>
            <a:pPr>
              <a:spcAft>
                <a:spcPts val="1000"/>
              </a:spcAft>
            </a:pP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Proposed SPV by MEVP, Berytech and BLC Bank targeting start-ups in early stage high-impact sectors (mobile apps, cloud computing, social media, etc.)</a:t>
            </a:r>
            <a:r>
              <a:rPr lang="en-US" sz="1100" dirty="0">
                <a:latin typeface="Palatino Linotype" panose="02040502050505030304" pitchFamily="18" charset="0"/>
                <a:cs typeface="Arial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8414" y="4886845"/>
            <a:ext cx="7520251" cy="54630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latin typeface="Palatino Linotype" panose="02040502050505030304" pitchFamily="18" charset="0"/>
                <a:cs typeface="Arial" pitchFamily="34" charset="0"/>
              </a:rPr>
              <a:t>Endeavor Lebanon</a:t>
            </a:r>
          </a:p>
          <a:p>
            <a:pPr>
              <a:spcAft>
                <a:spcPts val="1200"/>
              </a:spcAft>
            </a:pP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A non-profit economic development organization engaged in selecting, mentoring and accelerating already successful entrepreneurs with at least $1M in annual revenue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82151" y="2068326"/>
            <a:ext cx="7411206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2151" y="2623704"/>
            <a:ext cx="7411206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68414" y="3348359"/>
            <a:ext cx="7324943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82151" y="4073014"/>
            <a:ext cx="7411206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82151" y="4797669"/>
            <a:ext cx="7411206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82151" y="5522324"/>
            <a:ext cx="7411206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www.biatcenter.org/assets/images/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84"/>
          <a:stretch/>
        </p:blipFill>
        <p:spPr bwMode="auto">
          <a:xfrm>
            <a:off x="566021" y="2769160"/>
            <a:ext cx="643492" cy="49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5" y="4162190"/>
            <a:ext cx="712490" cy="596786"/>
          </a:xfrm>
          <a:prstGeom prst="rect">
            <a:avLst/>
          </a:prstGeom>
        </p:spPr>
      </p:pic>
      <p:pic>
        <p:nvPicPr>
          <p:cNvPr id="27" name="Picture 6" descr="http://www.economy.gov.lb/xampp/mytests/moet_files/cms_images/SME/berytech-logo%20general-ne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21430" r="14094" b="39285"/>
          <a:stretch/>
        </p:blipFill>
        <p:spPr bwMode="auto">
          <a:xfrm>
            <a:off x="379253" y="2274243"/>
            <a:ext cx="942975" cy="1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86" name="Picture 2" descr="http://www.southbic.org/images/logo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0" y="3337121"/>
            <a:ext cx="782000" cy="6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88" name="Picture 4" descr="http://endeavorlebanon.org/wp-content/upload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0" y="5040038"/>
            <a:ext cx="1274054" cy="26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90" name="Picture 6" descr="http://images3.naharnet.com/images/41314/w460.png?133880503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5" y="1365110"/>
            <a:ext cx="981333" cy="6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92" name="Picture 8" descr="http://www.mitefarab.org/wp-content/themes/mitef-panarab/assets/img/defaul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3" y="5608212"/>
            <a:ext cx="1175267" cy="5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101" y="1358283"/>
            <a:ext cx="1421280" cy="4864964"/>
          </a:xfrm>
          <a:prstGeom prst="rect">
            <a:avLst/>
          </a:prstGeom>
          <a:solidFill>
            <a:srgbClr val="569DB6">
              <a:alpha val="14902"/>
            </a:srgb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44512" y="1353855"/>
          <a:ext cx="8847138" cy="499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262"/>
                <a:gridCol w="2978391"/>
                <a:gridCol w="3010485"/>
              </a:tblGrid>
              <a:tr h="440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Competition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Partners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MIT Arab Business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Plan Competition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Bader, MIT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Regional business plan competition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Startup Cup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Bader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Business plan competition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Grow my Business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Bader, Bank Audi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Business plan competition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Intel Berytech Innovation </a:t>
                      </a:r>
                    </a:p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Challenge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Berytech,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Intel,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Potential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Regional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technology b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usiness plan competition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Global Social Venture </a:t>
                      </a:r>
                    </a:p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Competition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Berytech,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USJ,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BLC Bank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Social Entrepreneurship/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innovation contest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NMPC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Balamand,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Berytech,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MOT,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Touch,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Samsung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Mobile development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Digital Arabic Content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Berytech,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Escwa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Competitions for digital Arabic content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Women Entrepreneurs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Berytech,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AUF,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BLC Bank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Projects initiated by women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Microsoft Bizspark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Microsoft,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Berytech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Access to Microsoft software support programs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SoftLanding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Berytech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Access to international markets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WE Initiatives/SME Toolkit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BLC Bank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Support initiatives for entrepreneurs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Touch Cloud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Touch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MOT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Mobile development-Cloud based back‐end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service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14"/>
          <p:cNvSpPr txBox="1">
            <a:spLocks/>
          </p:cNvSpPr>
          <p:nvPr/>
        </p:nvSpPr>
        <p:spPr>
          <a:xfrm>
            <a:off x="95194" y="6438870"/>
            <a:ext cx="9684204" cy="2068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800" b="0" i="1" dirty="0" smtClean="0">
                <a:latin typeface="Palatino Linotype" panose="02040502050505030304" pitchFamily="18" charset="0"/>
              </a:rPr>
              <a:t>Sources: MENA Private Equity Association</a:t>
            </a: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018" y="437721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Business Plan Competitions </a:t>
            </a:r>
            <a:r>
              <a:rPr lang="en-US" dirty="0" smtClean="0"/>
              <a:t>also contribute </a:t>
            </a:r>
            <a:r>
              <a:rPr lang="en-US" dirty="0"/>
              <a:t>in the development of the ecosystem</a:t>
            </a:r>
          </a:p>
        </p:txBody>
      </p:sp>
    </p:spTree>
    <p:extLst>
      <p:ext uri="{BB962C8B-B14F-4D97-AF65-F5344CB8AC3E}">
        <p14:creationId xmlns:p14="http://schemas.microsoft.com/office/powerpoint/2010/main" val="11014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41463" y="2139350"/>
          <a:ext cx="6854825" cy="322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869"/>
                <a:gridCol w="3497956"/>
              </a:tblGrid>
              <a:tr h="457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Entity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Field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Chambers of commerce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Business support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Council of Ministers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Business support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007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IDAL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Investment and business support (tax waive) 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007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Lebanon SoftShore Cluster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Software and development services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007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Ministry of Telecommunications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support program-infrastructure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007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Ministry of economy and trade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SME support programs and LibanPost one stop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shop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007"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Ministry of Finance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Import-Export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ontent Placeholder 10"/>
          <p:cNvSpPr txBox="1">
            <a:spLocks/>
          </p:cNvSpPr>
          <p:nvPr/>
        </p:nvSpPr>
        <p:spPr>
          <a:xfrm>
            <a:off x="617516" y="1354882"/>
            <a:ext cx="8677299" cy="4930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dirty="0">
                <a:latin typeface="Palatino Linotype" panose="02040502050505030304" pitchFamily="18" charset="0"/>
              </a:rPr>
              <a:t>Government and semi- government entities in Lebanon support </a:t>
            </a:r>
            <a:r>
              <a:rPr lang="en-US" sz="1400" b="0" dirty="0" smtClean="0">
                <a:latin typeface="Palatino Linotype" panose="02040502050505030304" pitchFamily="18" charset="0"/>
              </a:rPr>
              <a:t>the Lebanese start-ups scene by </a:t>
            </a:r>
            <a:r>
              <a:rPr lang="en-US" sz="1400" b="0" dirty="0">
                <a:latin typeface="Palatino Linotype" panose="02040502050505030304" pitchFamily="18" charset="0"/>
              </a:rPr>
              <a:t>promoting entrepreneurial </a:t>
            </a:r>
            <a:r>
              <a:rPr lang="en-US" sz="1400" b="0" dirty="0" smtClean="0">
                <a:latin typeface="Palatino Linotype" panose="02040502050505030304" pitchFamily="18" charset="0"/>
              </a:rPr>
              <a:t>initiatives</a:t>
            </a:r>
            <a:r>
              <a:rPr lang="en-US" sz="1400" b="0" dirty="0">
                <a:latin typeface="Palatino Linotype" panose="02040502050505030304" pitchFamily="18" charset="0"/>
              </a:rPr>
              <a:t>, offering </a:t>
            </a:r>
            <a:r>
              <a:rPr lang="en-US" sz="1400" b="0" dirty="0" smtClean="0">
                <a:latin typeface="Palatino Linotype" panose="02040502050505030304" pitchFamily="18" charset="0"/>
              </a:rPr>
              <a:t>funding opportunities and grants and by organizing networking events</a:t>
            </a:r>
            <a:endParaRPr lang="en-GB" sz="1400" b="0" dirty="0">
              <a:latin typeface="Palatino Linotype" panose="02040502050505030304" pitchFamily="18" charset="0"/>
            </a:endParaRPr>
          </a:p>
        </p:txBody>
      </p:sp>
      <p:sp>
        <p:nvSpPr>
          <p:cNvPr id="5" name="Text Placeholder 14"/>
          <p:cNvSpPr txBox="1">
            <a:spLocks/>
          </p:cNvSpPr>
          <p:nvPr/>
        </p:nvSpPr>
        <p:spPr>
          <a:xfrm>
            <a:off x="95194" y="6438870"/>
            <a:ext cx="9684204" cy="2068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800" b="0" i="1" dirty="0" smtClean="0">
                <a:latin typeface="Palatino Linotype" panose="02040502050505030304" pitchFamily="18" charset="0"/>
              </a:rPr>
              <a:t>Sources: MENA Private Equity Association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018" y="437721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Government </a:t>
            </a:r>
            <a:r>
              <a:rPr lang="en-US" dirty="0"/>
              <a:t>and semi- government entities in Lebanon </a:t>
            </a:r>
            <a:r>
              <a:rPr lang="en-US" dirty="0" smtClean="0"/>
              <a:t>also trying to support </a:t>
            </a:r>
            <a:r>
              <a:rPr lang="en-US" dirty="0"/>
              <a:t>the Lebanese start-ups </a:t>
            </a:r>
            <a:r>
              <a:rPr lang="en-US" dirty="0" smtClean="0"/>
              <a:t>scene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0769953">
            <a:off x="1020113" y="3145225"/>
            <a:ext cx="8301592" cy="78219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INEFFICIENT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7058" y="391126"/>
            <a:ext cx="7112953" cy="845285"/>
          </a:xfrm>
        </p:spPr>
        <p:txBody>
          <a:bodyPr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latin typeface="Palatino Linotype" panose="02040502050505030304" pitchFamily="18" charset="0"/>
              </a:rPr>
              <a:t>Lebanese </a:t>
            </a:r>
            <a:r>
              <a:rPr lang="en-US" dirty="0">
                <a:latin typeface="Palatino Linotype" panose="02040502050505030304" pitchFamily="18" charset="0"/>
              </a:rPr>
              <a:t>success </a:t>
            </a:r>
            <a:r>
              <a:rPr lang="en-US" dirty="0" smtClean="0">
                <a:latin typeface="Palatino Linotype" panose="02040502050505030304" pitchFamily="18" charset="0"/>
              </a:rPr>
              <a:t>stories: </a:t>
            </a:r>
            <a:r>
              <a:rPr lang="en-US" dirty="0">
                <a:latin typeface="Palatino Linotype" panose="02040502050505030304" pitchFamily="18" charset="0"/>
              </a:rPr>
              <a:t>Shahiya’s - # 1 food portal in the Arab World exit in 2014</a:t>
            </a:r>
          </a:p>
        </p:txBody>
      </p:sp>
      <p:pic>
        <p:nvPicPr>
          <p:cNvPr id="12" name="Picture 4" descr="https://media.arabnet.me/startupdb/uploads/logos/2011/07/27/shahiya_logo_greenb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59" y="219900"/>
            <a:ext cx="1939776" cy="10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7058" y="1421961"/>
            <a:ext cx="8004545" cy="2576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itchFamily="34" charset="0"/>
              </a:rPr>
              <a:t>Shahiya.com </a:t>
            </a:r>
            <a:r>
              <a:rPr lang="en-US" sz="1800" b="1" dirty="0" smtClean="0">
                <a:latin typeface="Palatino Linotype" panose="02040502050505030304" pitchFamily="18" charset="0"/>
                <a:cs typeface="Arial" pitchFamily="34" charset="0"/>
              </a:rPr>
              <a:t>acquired </a:t>
            </a:r>
            <a:r>
              <a:rPr lang="en-US" sz="1800" dirty="0" smtClean="0">
                <a:latin typeface="Palatino Linotype" panose="02040502050505030304" pitchFamily="18" charset="0"/>
                <a:cs typeface="Arial" pitchFamily="34" charset="0"/>
              </a:rPr>
              <a:t>by the largest Japanese </a:t>
            </a:r>
            <a:r>
              <a:rPr lang="en-US" sz="1800" dirty="0">
                <a:latin typeface="Palatino Linotype" panose="02040502050505030304" pitchFamily="18" charset="0"/>
                <a:cs typeface="Arial" pitchFamily="34" charset="0"/>
              </a:rPr>
              <a:t>recipe </a:t>
            </a:r>
            <a:r>
              <a:rPr lang="en-US" sz="1800" dirty="0" smtClean="0">
                <a:latin typeface="Palatino Linotype" panose="02040502050505030304" pitchFamily="18" charset="0"/>
                <a:cs typeface="Arial" pitchFamily="34" charset="0"/>
              </a:rPr>
              <a:t>web</a:t>
            </a:r>
            <a:r>
              <a:rPr lang="en-US" sz="1800" b="1" dirty="0" smtClean="0">
                <a:latin typeface="Palatino Linotype" panose="02040502050505030304" pitchFamily="18" charset="0"/>
                <a:cs typeface="Arial" pitchFamily="34" charset="0"/>
              </a:rPr>
              <a:t>site </a:t>
            </a:r>
            <a:r>
              <a:rPr lang="en-US" sz="18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itchFamily="34" charset="0"/>
              </a:rPr>
              <a:t>Cookpad</a:t>
            </a:r>
          </a:p>
        </p:txBody>
      </p:sp>
      <p:graphicFrame>
        <p:nvGraphicFramePr>
          <p:cNvPr id="18" name="Chart 17"/>
          <p:cNvGraphicFramePr/>
          <p:nvPr>
            <p:extLst/>
          </p:nvPr>
        </p:nvGraphicFramePr>
        <p:xfrm>
          <a:off x="980633" y="1999394"/>
          <a:ext cx="4263736" cy="414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64547" y="3251969"/>
            <a:ext cx="1100865" cy="45794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600" b="0" i="1" dirty="0" smtClean="0">
                <a:latin typeface="Palatino Linotype" panose="02040502050505030304" pitchFamily="18" charset="0"/>
                <a:cs typeface="Arial" pitchFamily="34" charset="0"/>
              </a:rPr>
              <a:t>CAGR</a:t>
            </a:r>
          </a:p>
          <a:p>
            <a:pPr algn="ctr">
              <a:lnSpc>
                <a:spcPct val="93000"/>
              </a:lnSpc>
            </a:pPr>
            <a:r>
              <a:rPr lang="en-US" sz="1600" b="0" i="1" dirty="0" smtClean="0">
                <a:latin typeface="Palatino Linotype" panose="02040502050505030304" pitchFamily="18" charset="0"/>
                <a:cs typeface="Arial" pitchFamily="34" charset="0"/>
              </a:rPr>
              <a:t>200%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164547" y="3210578"/>
            <a:ext cx="1398494" cy="1064128"/>
          </a:xfrm>
          <a:prstGeom prst="straightConnector1">
            <a:avLst/>
          </a:prstGeom>
          <a:ln w="28575">
            <a:solidFill>
              <a:srgbClr val="003F56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173255" y="2393829"/>
            <a:ext cx="2524424" cy="3293845"/>
            <a:chOff x="6445404" y="2353488"/>
            <a:chExt cx="2524424" cy="3293845"/>
          </a:xfrm>
        </p:grpSpPr>
        <p:sp>
          <p:nvSpPr>
            <p:cNvPr id="31" name="TextBox 30"/>
            <p:cNvSpPr txBox="1"/>
            <p:nvPr/>
          </p:nvSpPr>
          <p:spPr>
            <a:xfrm>
              <a:off x="7036748" y="4577054"/>
              <a:ext cx="1341736" cy="9159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3000"/>
                </a:lnSpc>
              </a:pPr>
              <a:r>
                <a:rPr 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alatino Linotype" panose="02040502050505030304" pitchFamily="18" charset="0"/>
                  <a:cs typeface="Arial" pitchFamily="34" charset="0"/>
                </a:rPr>
                <a:t>6x</a:t>
              </a:r>
              <a:r>
                <a:rPr lang="en-US" sz="3600" dirty="0" smtClean="0">
                  <a:solidFill>
                    <a:srgbClr val="003F56"/>
                  </a:solidFill>
                  <a:latin typeface="Palatino Linotype" panose="02040502050505030304" pitchFamily="18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93000"/>
                </a:lnSpc>
              </a:pPr>
              <a:r>
                <a:rPr lang="en-US" sz="1400" b="0" dirty="0">
                  <a:latin typeface="Palatino Linotype" panose="02040502050505030304" pitchFamily="18" charset="0"/>
                  <a:cs typeface="Arial" pitchFamily="34" charset="0"/>
                </a:rPr>
                <a:t>C</a:t>
              </a:r>
              <a:r>
                <a:rPr lang="en-US" sz="1400" b="0" dirty="0" smtClean="0">
                  <a:latin typeface="Palatino Linotype" panose="02040502050505030304" pitchFamily="18" charset="0"/>
                  <a:cs typeface="Arial" pitchFamily="34" charset="0"/>
                </a:rPr>
                <a:t>ash-on-cash </a:t>
              </a:r>
            </a:p>
            <a:p>
              <a:pPr algn="ctr">
                <a:lnSpc>
                  <a:spcPct val="93000"/>
                </a:lnSpc>
              </a:pPr>
              <a:r>
                <a:rPr lang="en-US" sz="1400" b="0" dirty="0" smtClean="0">
                  <a:latin typeface="Palatino Linotype" panose="02040502050505030304" pitchFamily="18" charset="0"/>
                  <a:cs typeface="Arial" pitchFamily="34" charset="0"/>
                </a:rPr>
                <a:t>exit multiple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90386" y="3872758"/>
              <a:ext cx="1645920" cy="629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93000"/>
                </a:lnSpc>
              </a:pPr>
              <a:r>
                <a:rPr lang="en-US" sz="3600" dirty="0" smtClean="0">
                  <a:solidFill>
                    <a:srgbClr val="003F56"/>
                  </a:solidFill>
                  <a:latin typeface="Palatino Linotype" panose="02040502050505030304" pitchFamily="18" charset="0"/>
                  <a:cs typeface="Arial" pitchFamily="34" charset="0"/>
                </a:rPr>
                <a:t>130% </a:t>
              </a:r>
              <a:r>
                <a:rPr lang="en-US" sz="1400" b="0" dirty="0" smtClean="0">
                  <a:solidFill>
                    <a:srgbClr val="000000"/>
                  </a:solidFill>
                  <a:latin typeface="Palatino Linotype" panose="02040502050505030304" pitchFamily="18" charset="0"/>
                  <a:cs typeface="Arial" pitchFamily="34" charset="0"/>
                </a:rPr>
                <a:t>IRR</a:t>
              </a:r>
              <a:r>
                <a:rPr lang="en-US" sz="4400" dirty="0" smtClean="0">
                  <a:solidFill>
                    <a:srgbClr val="003F56"/>
                  </a:solidFill>
                  <a:latin typeface="Palatino Linotype" panose="02040502050505030304" pitchFamily="18" charset="0"/>
                  <a:cs typeface="Arial" pitchFamily="34" charset="0"/>
                </a:rPr>
                <a:t> </a:t>
              </a:r>
              <a:endParaRPr lang="en-US" sz="4400" dirty="0">
                <a:solidFill>
                  <a:srgbClr val="003F56"/>
                </a:solidFill>
                <a:latin typeface="Palatino Linotype" panose="02040502050505030304" pitchFamily="18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45404" y="2353488"/>
              <a:ext cx="2524424" cy="3293845"/>
            </a:xfrm>
            <a:prstGeom prst="rect">
              <a:avLst/>
            </a:prstGeom>
            <a:noFill/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3000"/>
                </a:lnSpc>
              </a:pPr>
              <a:endParaRPr lang="en-US" sz="13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43757" y="2358397"/>
              <a:ext cx="2327719" cy="6155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>
                <a:defRPr sz="1500">
                  <a:solidFill>
                    <a:srgbClr val="363F47"/>
                  </a:solidFill>
                  <a:latin typeface="Calibri" pitchFamily="34" charset="0"/>
                </a:defRPr>
              </a:lvl1pPr>
            </a:lstStyle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About 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the acquisition</a:t>
              </a:r>
              <a:endParaRPr lang="en-US" sz="2000" dirty="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6748" y="2984067"/>
              <a:ext cx="1341736" cy="858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3000"/>
                </a:lnSpc>
              </a:pPr>
              <a:r>
                <a:rPr 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alatino Linotype" panose="02040502050505030304" pitchFamily="18" charset="0"/>
                  <a:cs typeface="Arial" pitchFamily="34" charset="0"/>
                </a:rPr>
                <a:t>$13.5m</a:t>
              </a:r>
              <a:r>
                <a:rPr lang="en-US" sz="3200" dirty="0" smtClean="0">
                  <a:solidFill>
                    <a:srgbClr val="003F56"/>
                  </a:solidFill>
                  <a:latin typeface="Palatino Linotype" panose="02040502050505030304" pitchFamily="18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93000"/>
                </a:lnSpc>
              </a:pPr>
              <a:r>
                <a:rPr lang="en-US" sz="1400" b="0" dirty="0" smtClean="0">
                  <a:latin typeface="Palatino Linotype" panose="02040502050505030304" pitchFamily="18" charset="0"/>
                  <a:cs typeface="Arial" pitchFamily="34" charset="0"/>
                </a:rPr>
                <a:t>For 100% ownership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 rot="1877681">
            <a:off x="7808894" y="1487573"/>
            <a:ext cx="1894902" cy="78219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EXITED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C00000"/>
                </a:solidFill>
                <a:latin typeface="Palatino Linotype" panose="02040502050505030304" pitchFamily="18" charset="0"/>
              </a:rPr>
              <a:t>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n Dec 2014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79588" name="AutoShape 4" descr="data:image/jpeg;base64,/9j/4AAQSkZJRgABAQAAAQABAAD/2wCEAAkGBhISERISExQVFRQUFhcVEhcVFhUVFhUVFBcXGBgXGBgXGyYfFx0kGRUVHy8iJCkpLCwsFx4xNTAqNSYrLCkBCQoKDgwOGg8PGiwkHCU1KjAsLCwsLCwsLCwsLCwsLC8qKiksLCwsLCkwLCwsLCksKSwsLS8vLCwsLC8sLCwsLP/AABEIAHsBmAMBIgACEQEDEQH/xAAcAAEAAgMBAQEAAAAAAAAAAAAABgcDBAUBAgj/xABIEAACAQICBgUGDAQFAwUAAAABAgADEQQhBQYSMUFRE2FxgZEHIjJyobEUIyQzQlJiY3OCs8GSstHhQ3SiwvAlU8MVNDWT4v/EABoBAQADAQEBAAAAAAAAAAAAAAABAgMEBQb/xAAzEQACAgECAgUMAgMBAAAAAAAAAQIDEQQSITEFQVGBwRMUMjNhcZGhsdHh8CLxIyRyFf/aAAwDAQACEQMRAD8AvGIiAIiebQgHsTzaE9gCJ4TPYAiIgCIiAIiIAieEz2AIiIAiIgCIiAIiIAiIgCIiAIiIAiIgCIiAIiIAiIgCIiAIieXgHsREAREQBET4eqq7yB2kCAfcREAREQBERAORpet54U+iFvbgSSRnz3e2aPmfVXwEyawH40eoPe019F0lepZ/R2Sd5XO44gyQZPM+qvgJvaIreeUHoldq3AEEDLle/snN0pSVKlk9HZB3k558SZm0DUtVNzbzDv8AWWAcfXHSiriHSsLqEQ0lbNCDtbT2OTNcW6rDdfPP5NtJvVXELn0SMop8QrEEsi8gPNNuG1JJpLR2GxAC1kpVApuu3smx6jwmbB0aNJBTpCmiDcq7Kgdwmajh5OOOnkrvKZ4HN0jWvVYNmFsADuzAJNuefsmxoatm6/RABA5XvcDqynK0s/xz2OWW71RNrV6oA1S5AyXeetpodgxlYNUfazsbKDuAHVzm9oasSHXeFI2b8ARu8ffOHj3+NqWP0jOpq4cqnaPcYB2YiJAIZjFStWrNVAfZqMiBhtKipYeaDkCTck78+qdXVSqbV6dyVp1BsAm+yrIrbIvwBJtyvacDEVrVa4++qe+djUxrnFH7xP0kmEfSPJpl/mXvfiSWIibnrCIiAIiIAiIgCIiAIiIAiIgCIiAIiIAiIgCIiAIiIBixdXZR2H0VZvAEyE0MHTZFZxtVGUM1Q/ObTC5IbeuZytuky0l8zV/Df+UyCYXEeYnqr7hMbOZ5usaUo59pNdA4lqmGou5uxQbR5kZE99rzfnK1VPyOh6n7mdWax5I7qnmEX7EIiJJoJDMdilJdnAL7br5wvshWICi+4WA7byZzmY/V6jVbbYEMd5U2v2jd3wDR1PxLMtRT6KkbHVcG6jqyB75IZgweCSkoRBYD2nmSd5meAIiIAiIgEe1iX4xTwK2HcTf3icoiTDE00ZfPA2ftbh38JpfBcJ93/H/eSCOAQRNvSiIKlqdtnZG43F8/7TJobDK9QhhcbJPfdf6wQaGyI2RJPU0Xh1F2VQOZJH7zF8Fwn3f8f94JI7aCJIvguE+7/j/vMyaKoEXCgjmCT+8Ai872ra+a54EgeAz98z18DhksXCKDu2m2b+Jm9SVQAFsF4W3W6pGSD7iIgkrPSVa2IxA+9f3zq6q6apUKeIeq9r1VCjMsx6NclUZmRrTuItisSPvXnP8AhAvfK/PjacmcM+X84dVrkupvxJziNf2J+KoADnVex/hQH3zWGvGJv6NAjls1AfHaPunM0NqxicSocWp0z6Lve7DmqjMjrJE7DeTupbLELfrpG388unN8TrjLWWLcs47l9jZwmv4vatSKj61NukA6ypAbwvJPg8bTqoHpsHU7ipv3dR6pV+mdDYjC/OqChNhUQ3QngDfNT2+JmDRGsD4ar0iZg/OJwcfsw4H9oVjTxImvX2Vy23L7lvTHiMQqKXdgqqLsSbADrM+MDjUrU0qobq4DKeo+4yG62aV6TEdFfzKNrjg1UjaueeypW3WTyE2lLCyepdeq4bu3kdWtrcW+ZpEjg9VuiB6wti57wJgbWDFcDhx1FKje3bHunAw9WpVdadJdt2uQL2AA3sx4AXHiLTvU9UK59KugPJaRNu8uL+AmScmcEbLrfRy/dw/fiz6XWTEjetB+wvT94edPRustOqwpsGpVD6Kvaz+owNm7Mj1TgaQ1dxNFS4K1lGZCKUcDmFJIbsuDyvOI+KV133BsQQe8EHgRvBjdJEPUW1PEvg/v+S0YnH1V0qa+HBY3qITTqHmy2s3VdSrd819a9YDQUUqZtVqC99/RpuL253yA53PAzXcsZPSd8VX5TqN3SesNKidg3epa/RoNprcCeCDrYicp9Z67ejTpIOG27Oe8KAB4mRVMUqA78zcnNmZjxJ3sxPfO5gtXMVVG02xRB3BwXfvVSAviZluk+R53nNtrxD4Lxb/BtrrFihv6BuoCont2m9028NreoyroaX2wekp97AAr2soHXNKrqhiBmtem3U1Nlv8AmDm3gZw8U9Sk/R1VKPa4zurDmrfSHtHERmSErb6uMs49vFfveWOjggEEEHMEZgjqn1K+0DrB8GcKT8Q5sw4UifpryW/pDdx53sGaxluO+i9XRyufWJy9J6x0qLbHnVKm/o6YBYdbEkKn5iOq80NbNYTRAo0jaq4uW39Gm7at9Ym4HYTwsYimKVBYXzPWzMzHxZie8ykp4eEc+o1ex7I8+slL6zYhr7NOkg4bTtUPeFCgeJnwusWKG8UG6gKlP23b3TVwerWKqAMxSiDuDA1H7wpAXxMz1tUcQBda1NjyamyX/MGNvAyP5GWdQ/5Yfy+n4N7Da3puroaP27h6Xe4sV7WAE76sCLjMHcZW2JqVKTmnVUo9r2OYYbrqdzD/AIQJt6vawfB6gRj8Q5tY/wCCxORXkhORG4b8s4jPHMmrWNS22f17ybaS+Zq/hv8AymVjh8R5q+qPcJZ2k/mav4b/AMplN0cV5q9g90i3mjHpOW2Ue/wLW1SPyLD+oJ15x9T/AP2OG/DE6GPx9OjTapUYKi7yfcBxPUJrHkepS0qot9i+hnZgASTYDMk5AASL4nX+kGtTpvUUb3GyoPqBjdu3IHhIrrFrc+KOyLpRG5OL9dS38u7nfhqaJwVXE1OjpC5+kx9BBzY+4bz7ZlKxt4ieXd0hKUtlP9lr4LGJVppUQ3VwCp3ZHq4GcvSGs4So1NKZqFLbZ2lVVJAOzc72sQd1s986Oi9HrQo06S3IQWud5O8k9ZJJ75AsfirV8QPvn/aXk2kjt1F064RfJvn8Cd6L0mlentrcZlWVsmVhvU2/bI3Bm5IxqJUumJP33/ipSTy0XlG9E3OtSYiIljYREQDgaxk7SfVtly2r5+y05EmOK2Nn4zZ2ftWt7Zo/JPuv9MAjk6urqHpGPALY9pII9xm98k+6/wBM3sNsbPxezs/Ztb2SQcnSNT403z2QAvVfM/8AOqYekE+dL1LVm7F90+dGvSLnpdm2zltW3364Bk6Sbehm857ejYX5bWfttv7p93wn3X+mZ6ePoKLK6AcgQBAIHrbpoUcRXFUecdnoiw/wdhckvw29u9uO/hOx5Ma9R8LUZgRTNVugB3bGyt9n7O3t99538XVwtUAVOhqAG4DhGAPMbW6b9Iiw2bbNsrWtbqtKKOHk5Iadxtdme35n1ERLHWUvrKflmK/FabepmhBisSA4vTpjbqDg2dlU9RNz2KRxmhrO3y3Ffit+0mPkppjo8S3Eui9yrce1jOZRzI+apqVmqw+WX4k6AnsROk+lMWKwq1Eam4DKwIYHiDKW0zo04evUokk7B80n6SEXU+B8QZd0q7yn0wMXTb61EX/K7f19kysWVk8vpOpSrU+teJ1vJhpMla2HO5SKidj3DD+IA/mkU0rpA/CMQTvNar7HIHsAnQ8mtX5dbnRqA9zUz+04Glm+UYj8ar+o0zfoo86yTemguxssHyaUw1PEVuJqCn+VEVreNQyaSG+Sw/Jav+Yb9OlJlNoeie3o1iiIlQawEUcXiKYyAqEgcg4D28WMt+U3ru3/AFDE+sn6VOVt5HL0mv8AHF+3wZK/Jlitr4UvI0272DL/ALBIrpnTXS4mtUvkXKr6ieavsF+1jO35MqlhjjySmfAVpBqTeaOwTN+ikefbOXm9cf8Ar6lh+T3RYqs2JcXFM7FEHdt2BZ+4EKPzSfSPeT+nbR9Dr22Pa1Rz/bukhm0FhHtaSChTH28fiJzdYNDLiaLUzk486k3FXG49nA8wTOlEs1k6JRUk4vkUg2MOasLHNWB4EZEeNxLP1F0oa2DTaN2pk0mPqeiT17BWVnrOgXG4pRu6Vj/FZj7SZKPJ9iSuEx5H0buO3ov/AMiYQ4SPB0Tdd7i/avh/RG9I6b6atVrf9xyV9QZIP4QO8mS7ye6KFTaxTi+ySlEHgR6b9ueyOVm5yuKbZDsEuXUikFwGGtxTaPaxLH2mK1l8SNBHyt26Xv7zuREToPoTlay6FGJoMoyqL51JuTjcOw7j1GVGcdcWI35EH2gy8ZR2nVC4rEqNwr1bd7k/vMbF1ni9JwxtmvcWZq9pQ19GlmN2SnUpueJKAgE9ZXZPfKoptkOwSeeT9/kONHJnPjRX+kr6m+Q7BKS4pHLq2511N9j8C1NGax0cJo7DNUN2NMbCD0nPUOA5ncJA9N6fq4p9uoch6CD0UHVzPX7t05LVdxJJsABc3so3AX3Dqn1UBUlWBVhvDAqRcXFwcxkQe+Q22sGd2onbFQ5RWP1kg1Z1Tq4w7WaUQfOqWza29aYO89e4de6Wno7RtOhTFOkoVR4k8STvJ6zIN5PNa7FcHVP+XY+PRH/b4cr2HNa0sZPX6PqqjXujz6/sJT+sGL2cXiR9637S4JSmtDfLcV+K37RZyM+k/Vx9/gyd+TOptUK5++/8dOTCQryVn5PX/HP6dOTWWh6J16P1MRERLnUIiIBxNM1PjQOS3HaSbn2CafTTNp9rVR6g97THoVQ1WzAEbJyIvxXnJB89NNzQ1T41hwKEntBAB9pmrplQtWygAbIyAtxPKeaHxapUJc2GyR33Xl2QD3T1Mirc7mAsezIznXknfStBhYspHIgn9pj+F4X7H8H9oBHIvJH8Lwv2P4P7R8Lwv2P4P7QCOzt6tubVF4AqR2m9/cJysaymo5S2zfKwsNw4Tp6tf4v5P90EHciIkElK680DTx+IB+kVqL1h1H+4N4SQeSfSQFTEUCc2Vaidez5r+9PbNvyq6vl0TFoLmkNmrbf0ZNw35ST3MTwldaOx1ShVStTNnpm68jwKnqIuD2zLGGeDP/X1O7q59zP0JE4WrmuGHxajZYJVt59JiAwPG31h1j2bp3Zqe5GamsxfASn/ACjaRFTHuAbiki0/zZs384HdJprbr5SwyMlFlqYg5BQbrTP1nI3W+rvPtlP1GJJZiSSSzE7ySbknrJMpLjwPL190WvJrvJx5K8OWxdWpwp0rd9Rhb2I0i+l3+UYj8et+o0tTyeavthcLeoLVax6RxxUWsq9wzPWTKm0wvynE/j1v1GlWuBz31bKIJ8+JZnknN8JW/wAw36dKTWQjySD5HW/zDfpUpN5pHkerpfUxEpbXp/8AqOK9ZP0qcumUjr6P+o4r1k/Rpyszn6R9Wvf4MkvknG0caOa0R49NIG6FCyNvQlG7UJU+0Sd+R8edjOyh/wCacvylavmjiTXUfFYg39WqB5w/MBtDr2pXHA4p1Z00JLqz82TDyYaQD4Lo/pUXdT2OxqKeyz2/KZLpRequsT4Kv0gBZGAWsg3svAj7SkkjtI43lzaJ05QxKB6NRXHEXsy9TKc1PbLxfDB6GjujOCj1o3p4zWFzuG+ePUCi5IAG8k2Alda+a+I9NsNhW2trzatVfRC8UQ/SJ3EjIC/HdLeDptujVHdIhWldICtXrVRuqVHZfVJ83/SBLB8mOB2sHiCd1WoyjrUIqk/xbQ7pWWGwj1HSnTXadyFQcyfcBvJ4AGXzoLRK4bD0qC5imtifrMc2bvYk98pFcTydDW52Ob/Wyh1uvmsLMvmsOTLkR4gy3vJtpAVMCi386izU27jtL/pZZBfKLq8cPimqqPisQS4PBam91PafPHO7cpo6o6yvgq+3YtSey1kG8gbmX7Que0EjlIjwM6H5tdiXLl+S8YmlovTNHEIHo1FcdRzHUy71PUZt1KoUEsQAN5JsB3manvJprKFSoFBYmwAJJO4AbzKBxuO6WrVq/wDcqPUF+TsWHsIk11+17WqjYXDNtK2VaqPRK8UQ8b8TutkL3ygeDwNSrUSlTF3qNsoOs8TyAFyTyBmcuJ4uutVslCPHH1LK1Aw5GjcS5/xGqlexUCfzK0rSnUyHYJeK6MXD4E0E3U6DLfmdk3Y9ZNz3yiKamw7BDRXWV7I1x7E/AtPUDU+l0VLF1PjHcB6akebTHA2+k3Wd3DnNzX/VM4hOnpD46mMwN9VBns+sN47xxy6Wo3/x+E/CE7ssorB6UNPW6VDHBn54FXcQSOIIyII3EHgQZb2outoxdLo6h+PpAbfDpF3CoB7COB6iJFvKRqh0THF0V+Lc/HqPoOfpj7LHfyOfE2hujsfVoVUrUjsuhuORHFWHFSMjKJbWeXCUtJbh8vqu0/Qko3Wt/l2K/Fb9pcGr2naeLoLWTK+Tqd6ON6n/AJmCDxlN62j5di/xW/aWlxR19INSqi1yz4Mn3kmPyav+Of06cnEgvkiHyav+Of0qcnUmPI69L6mIiIljpEREAjusPzo9Qe8z50B89+Q+9Z9aw/Oj1B7zMGicStOptMbDZI3E5kjl2SSDZ0/QPSBjkCoAPC4Jy9s5uwOY8RJEdOUPrH+Fv6T5/wDV8P8A8Rv6QSR/YHMeIjYHMeIkg/8AV8P/AMRv6TYwuIpVL7Gybbxax8CIBF9gcx4iNgcx4iSXH42jRANSwv6IClma2+yqCxt1DKe4DGUaylqZVgDY5WKnkykAqcxkRI3LOCm6OdueJGdgcx4idrV6gQHbg1gOu17kdWc2dIaSoULdIQCcwqozsQN52UBNt2drTPgcfTrIHpsGU5XHAjeCDmCORzkblnAU452549hsRESS54ygggi4ORBzBBlZ6z+Th0Y1MKu3TOZpfTT1L+kvVvHXLNiQ1kwuojdHEj8/VMNY7LCzDerAhgew5ifbbRFi7kci7EeF5e+KwNOqLVKaOOTqrD2iaQ1Xwe/4NQ/+pP6TLZI8t9GzT/jLgUrhcC1RglJS7fVQFj4Dd2mWDqh5O+jZa+KALLY06W8KeDOdzEcAMh18JzQw6INlFVRyUADwEySyhjmdVGgjW90nl/ISlNZdCVaWKrBkaz1HdGCkhg7FhYgZnO1uqXXEtKOTfU6dXxSzjBFvJzoqpQwh6RSpqVGqBSLEKVVRccCdi/fJTESUsLBtXBVwUV1CVJ5Q9EOmMqVip6OrssrWOzcIqFSeB82/fLbiRJZRnqaPLw25wQTyWaLemteqylVqdGEuCCwTbJYX4efbuMmOktG08RSalVXaRhYj3EHgQcwZtRJSwsFqqVXWq+ZT+n9QsRhiSgNalwZBdwOToM79Yy7N0jqUxe4OY4g2I7xmJ+gpqYvRFCrnUo03PN0Vj4kTN19h59vRuXmuWPYyi6oLDzmZh9piw9pmxo3QtbENs0abPwJA81fWY5CXLT1awim4w1EHgejT+k6KoALAADgBlIUH1spDo2Wf5y+BGdT9SkwY6RyHrsLFh6KA71S/tPHq3STxE1SwetXXGuO2PI1NKaLp4ik1Kqu0jeII3MDwIPGVRp7UTEYYkhTVpcHQXYD7ajMHrFx2bpcUSJRyY6jTQuXHg+0/PqUxe4OfMGx8RnPuqpb02ZvWYt7zLzxeh6FU3qUaTnmyKx8SJhpat4RTdcPRB4Ho0uPZM9kjzf8AzbOSksFN6M0HWxDbNGmz8CwyRe1zkOzf1S0dUNS0wYLsQ9dhZm4KPqJfhzO824ZASRVAFhkOqey8YY5nbp9FGl7m8sxYujt03T6ysviCJRTaGrI/RGlU6QebshGJJGWWWY690vqa+MxWxshRtOxso3dpJ5CTKOS2p0qvxxxg1tXNHtQwtCk3pJTUN61sx4zozQq1ayDaOw4HpKoYMB1Ek3mfFYsIoa1ySAo3Fidw6pY64rakkZa1FXVkYBlYFWBFwQciCOItKe1p1OfCVGKqzYc503F22R9RzwI5neLcby1ycQBtfFn7ADDuDX390ypjA1LpF+qSAeYvke8Sso5OfUaaN8cPg+0g/krwVVfhDkMKThApIIDMu1crfeLEC/8ASR/XTQVZMZWcoxSq+2jKpYHaAyuBkQbi0tChXrVEV12FuAQGDG57j5ov2xhsXVqrdQqWyO0C12G+1iMuuRs4YMZaNOlVZ5dZxfJzoipQwrdIpU1ahqBSLMF2VUXHAnZvbrkqmtgsSW2gwAZG2WtuPEEX6jNmWSwsHXXBVwUV1CIiSaCIiAcPT1A7avbzdm1+RBJz8Zy8uYkwnloBEMuYjLmJL7RaARDLmJ0NC0SaoYeiAbnhnw688+6d+09gEM1zrVqNU1gjvTektO6KW6NlZ2IIGYDBlz3eZnwmDyb4bEF8RiKisiVAioGBUsVLHaseAva/G5k6iV28cnN5uvKeUz3ED10q1qNWpUCMyVVQK6qWtsgjYa27MlhfftmbXk3wddUr1aqsi1WXo1YFT5gIL2OYvdRn9TlaTKJGxZyVjpkrfKZ7veIiJc6xERAEREAREQBERAEREAREQBERAEREAREQBERAEREAREQBERAPl3ABJ3AXPYJz8TiF2qNcZoNoE2OQbIHsuJ0SJ4EAFgBblwgGviseqrcEMT6Cg5sTuAtMekgbU3t6DhmAzysQbc7XmzTwqKbqig8wADMsAwPjqYXb2l2d97jPsmrhKZGHa4sWDtbltXIHgZtjCUwdoIt+eyLzKRANfRvzNL1F9wmLQ/zf53/nM3VW2Q3QqgbhbsgGlgPnK/rj+UTengUC9hv39c9gCIiAIiIAiIgCIiAIiIAiIgCIiAIiIAiIgCIiAIiIAiIgC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307975" y="2516755"/>
          <a:ext cx="4407222" cy="377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Chart 13"/>
          <p:cNvGraphicFramePr/>
          <p:nvPr>
            <p:extLst/>
          </p:nvPr>
        </p:nvGraphicFramePr>
        <p:xfrm>
          <a:off x="5533292" y="2578196"/>
          <a:ext cx="3948249" cy="377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37630" y="3716236"/>
            <a:ext cx="798742" cy="3148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100" b="0" i="1" dirty="0" smtClean="0">
                <a:latin typeface="Palatino Linotype" panose="02040502050505030304" pitchFamily="18" charset="0"/>
                <a:cs typeface="Arial" pitchFamily="34" charset="0"/>
              </a:rPr>
              <a:t>CAGR</a:t>
            </a:r>
          </a:p>
          <a:p>
            <a:pPr algn="ctr">
              <a:lnSpc>
                <a:spcPct val="93000"/>
              </a:lnSpc>
            </a:pPr>
            <a:r>
              <a:rPr lang="en-US" sz="1100" b="0" i="1" dirty="0" smtClean="0">
                <a:latin typeface="Palatino Linotype" panose="02040502050505030304" pitchFamily="18" charset="0"/>
                <a:cs typeface="Arial" pitchFamily="34" charset="0"/>
              </a:rPr>
              <a:t>58%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4349" y="3536493"/>
            <a:ext cx="828051" cy="3148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100" b="0" i="1" dirty="0" smtClean="0">
                <a:latin typeface="Calibri" pitchFamily="34" charset="0"/>
                <a:cs typeface="Arial" pitchFamily="34" charset="0"/>
              </a:rPr>
              <a:t>CAGR</a:t>
            </a:r>
          </a:p>
          <a:p>
            <a:pPr algn="ctr">
              <a:lnSpc>
                <a:spcPct val="93000"/>
              </a:lnSpc>
            </a:pPr>
            <a:r>
              <a:rPr lang="en-US" sz="1100" b="0" i="1" dirty="0" smtClean="0">
                <a:latin typeface="Calibri" pitchFamily="34" charset="0"/>
                <a:cs typeface="Arial" pitchFamily="34" charset="0"/>
              </a:rPr>
              <a:t>45%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0018" y="421955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Lebanese success stories: Bookwitty - Global book distributor and reseller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58415" y="3536493"/>
            <a:ext cx="2199918" cy="927462"/>
          </a:xfrm>
          <a:prstGeom prst="straightConnector1">
            <a:avLst/>
          </a:prstGeom>
          <a:ln w="28575">
            <a:solidFill>
              <a:srgbClr val="003F56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222099" y="3736869"/>
            <a:ext cx="2199918" cy="927462"/>
          </a:xfrm>
          <a:prstGeom prst="straightConnector1">
            <a:avLst/>
          </a:prstGeom>
          <a:ln w="28575">
            <a:solidFill>
              <a:srgbClr val="003F56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40" descr="http://bookwitty.com/images/bookwitty-fb-share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9" b="26667"/>
          <a:stretch/>
        </p:blipFill>
        <p:spPr bwMode="auto">
          <a:xfrm>
            <a:off x="3965334" y="1358293"/>
            <a:ext cx="2176615" cy="9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rot="1877681">
            <a:off x="7808894" y="1487573"/>
            <a:ext cx="1894902" cy="78219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EXITING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SOON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877681">
            <a:off x="6871938" y="2170800"/>
            <a:ext cx="3099878" cy="38235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C00000"/>
                </a:solidFill>
                <a:latin typeface="Calibri" panose="020F0502020204030204"/>
              </a:rPr>
              <a:t>3.5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x cash on cash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7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6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79588" name="AutoShape 4" descr="data:image/jpeg;base64,/9j/4AAQSkZJRgABAQAAAQABAAD/2wCEAAkGBhISERISExQVFRQUFhcVEhcVFhUVFhUVFBcXGBgXGBgXGyYfFx0kGRUVHy8iJCkpLCwsFx4xNTAqNSYrLCkBCQoKDgwOGg8PGiwkHCU1KjAsLCwsLCwsLCwsLCwsLC8qKiksLCwsLCkwLCwsLCksKSwsLS8vLCwsLC8sLCwsLP/AABEIAHsBmAMBIgACEQEDEQH/xAAcAAEAAgMBAQEAAAAAAAAAAAAABgcDBAUBAgj/xABIEAACAQICBgUGDAQFAwUAAAABAgADEQQhBQYSMUFRE2FxgZEHIjJyobEUIyQzQlJiY3OCs8GSstHhQ3SiwvAlU8MVNDWT4v/EABoBAQADAQEBAAAAAAAAAAAAAAABAgMEBQb/xAAzEQACAgECAgUMAgMBAAAAAAAAAQIDEQQSITEFQVGBwRMUMjNhcZGhsdHh8CLxIyRyFf/aAAwDAQACEQMRAD8AvGIiAIiebQgHsTzaE9gCJ4TPYAiIgCIiAIiIAieEz2AIiIAiIgCIiAIiIAiIgCIiAIiIAiIgCIiAIiIAiIgCIiAIieXgHsREAREQBET4eqq7yB2kCAfcREAREQBERAORpet54U+iFvbgSSRnz3e2aPmfVXwEyawH40eoPe019F0lepZ/R2Sd5XO44gyQZPM+qvgJvaIreeUHoldq3AEEDLle/snN0pSVKlk9HZB3k558SZm0DUtVNzbzDv8AWWAcfXHSiriHSsLqEQ0lbNCDtbT2OTNcW6rDdfPP5NtJvVXELn0SMop8QrEEsi8gPNNuG1JJpLR2GxAC1kpVApuu3smx6jwmbB0aNJBTpCmiDcq7Kgdwmajh5OOOnkrvKZ4HN0jWvVYNmFsADuzAJNuefsmxoatm6/RABA5XvcDqynK0s/xz2OWW71RNrV6oA1S5AyXeetpodgxlYNUfazsbKDuAHVzm9oasSHXeFI2b8ARu8ffOHj3+NqWP0jOpq4cqnaPcYB2YiJAIZjFStWrNVAfZqMiBhtKipYeaDkCTck78+qdXVSqbV6dyVp1BsAm+yrIrbIvwBJtyvacDEVrVa4++qe+djUxrnFH7xP0kmEfSPJpl/mXvfiSWIibnrCIiAIiIAiIgCIiAIiIAiIgCIiAIiIAiIgCIiAIiIBixdXZR2H0VZvAEyE0MHTZFZxtVGUM1Q/ObTC5IbeuZytuky0l8zV/Df+UyCYXEeYnqr7hMbOZ5usaUo59pNdA4lqmGou5uxQbR5kZE99rzfnK1VPyOh6n7mdWax5I7qnmEX7EIiJJoJDMdilJdnAL7br5wvshWICi+4WA7byZzmY/V6jVbbYEMd5U2v2jd3wDR1PxLMtRT6KkbHVcG6jqyB75IZgweCSkoRBYD2nmSd5meAIiIAiIgEe1iX4xTwK2HcTf3icoiTDE00ZfPA2ftbh38JpfBcJ93/H/eSCOAQRNvSiIKlqdtnZG43F8/7TJobDK9QhhcbJPfdf6wQaGyI2RJPU0Xh1F2VQOZJH7zF8Fwn3f8f94JI7aCJIvguE+7/j/vMyaKoEXCgjmCT+8Ai872ra+a54EgeAz98z18DhksXCKDu2m2b+Jm9SVQAFsF4W3W6pGSD7iIgkrPSVa2IxA+9f3zq6q6apUKeIeq9r1VCjMsx6NclUZmRrTuItisSPvXnP8AhAvfK/PjacmcM+X84dVrkupvxJziNf2J+KoADnVex/hQH3zWGvGJv6NAjls1AfHaPunM0NqxicSocWp0z6Lve7DmqjMjrJE7DeTupbLELfrpG388unN8TrjLWWLcs47l9jZwmv4vatSKj61NukA6ypAbwvJPg8bTqoHpsHU7ipv3dR6pV+mdDYjC/OqChNhUQ3QngDfNT2+JmDRGsD4ar0iZg/OJwcfsw4H9oVjTxImvX2Vy23L7lvTHiMQqKXdgqqLsSbADrM+MDjUrU0qobq4DKeo+4yG62aV6TEdFfzKNrjg1UjaueeypW3WTyE2lLCyepdeq4bu3kdWtrcW+ZpEjg9VuiB6wti57wJgbWDFcDhx1FKje3bHunAw9WpVdadJdt2uQL2AA3sx4AXHiLTvU9UK59KugPJaRNu8uL+AmScmcEbLrfRy/dw/fiz6XWTEjetB+wvT94edPRustOqwpsGpVD6Kvaz+owNm7Mj1TgaQ1dxNFS4K1lGZCKUcDmFJIbsuDyvOI+KV133BsQQe8EHgRvBjdJEPUW1PEvg/v+S0YnH1V0qa+HBY3qITTqHmy2s3VdSrd819a9YDQUUqZtVqC99/RpuL253yA53PAzXcsZPSd8VX5TqN3SesNKidg3epa/RoNprcCeCDrYicp9Z67ejTpIOG27Oe8KAB4mRVMUqA78zcnNmZjxJ3sxPfO5gtXMVVG02xRB3BwXfvVSAviZluk+R53nNtrxD4Lxb/BtrrFihv6BuoCont2m9028NreoyroaX2wekp97AAr2soHXNKrqhiBmtem3U1Nlv8AmDm3gZw8U9Sk/R1VKPa4zurDmrfSHtHERmSErb6uMs49vFfveWOjggEEEHMEZgjqn1K+0DrB8GcKT8Q5sw4UifpryW/pDdx53sGaxluO+i9XRyufWJy9J6x0qLbHnVKm/o6YBYdbEkKn5iOq80NbNYTRAo0jaq4uW39Gm7at9Ym4HYTwsYimKVBYXzPWzMzHxZie8ykp4eEc+o1ex7I8+slL6zYhr7NOkg4bTtUPeFCgeJnwusWKG8UG6gKlP23b3TVwerWKqAMxSiDuDA1H7wpAXxMz1tUcQBda1NjyamyX/MGNvAyP5GWdQ/5Yfy+n4N7Da3puroaP27h6Xe4sV7WAE76sCLjMHcZW2JqVKTmnVUo9r2OYYbrqdzD/AIQJt6vawfB6gRj8Q5tY/wCCxORXkhORG4b8s4jPHMmrWNS22f17ybaS+Zq/hv8AymVjh8R5q+qPcJZ2k/mav4b/AMplN0cV5q9g90i3mjHpOW2Ue/wLW1SPyLD+oJ15x9T/AP2OG/DE6GPx9OjTapUYKi7yfcBxPUJrHkepS0qot9i+hnZgASTYDMk5AASL4nX+kGtTpvUUb3GyoPqBjdu3IHhIrrFrc+KOyLpRG5OL9dS38u7nfhqaJwVXE1OjpC5+kx9BBzY+4bz7ZlKxt4ieXd0hKUtlP9lr4LGJVppUQ3VwCp3ZHq4GcvSGs4So1NKZqFLbZ2lVVJAOzc72sQd1s986Oi9HrQo06S3IQWud5O8k9ZJJ75AsfirV8QPvn/aXk2kjt1F064RfJvn8Cd6L0mlentrcZlWVsmVhvU2/bI3Bm5IxqJUumJP33/ipSTy0XlG9E3OtSYiIljYREQDgaxk7SfVtly2r5+y05EmOK2Nn4zZ2ftWt7Zo/JPuv9MAjk6urqHpGPALY9pII9xm98k+6/wBM3sNsbPxezs/Ztb2SQcnSNT403z2QAvVfM/8AOqYekE+dL1LVm7F90+dGvSLnpdm2zltW3364Bk6Sbehm857ejYX5bWfttv7p93wn3X+mZ6ePoKLK6AcgQBAIHrbpoUcRXFUecdnoiw/wdhckvw29u9uO/hOx5Ma9R8LUZgRTNVugB3bGyt9n7O3t99538XVwtUAVOhqAG4DhGAPMbW6b9Iiw2bbNsrWtbqtKKOHk5Iadxtdme35n1ERLHWUvrKflmK/FabepmhBisSA4vTpjbqDg2dlU9RNz2KRxmhrO3y3Ffit+0mPkppjo8S3Eui9yrce1jOZRzI+apqVmqw+WX4k6AnsROk+lMWKwq1Eam4DKwIYHiDKW0zo04evUokk7B80n6SEXU+B8QZd0q7yn0wMXTb61EX/K7f19kysWVk8vpOpSrU+teJ1vJhpMla2HO5SKidj3DD+IA/mkU0rpA/CMQTvNar7HIHsAnQ8mtX5dbnRqA9zUz+04Glm+UYj8ar+o0zfoo86yTemguxssHyaUw1PEVuJqCn+VEVreNQyaSG+Sw/Jav+Yb9OlJlNoeie3o1iiIlQawEUcXiKYyAqEgcg4D28WMt+U3ru3/AFDE+sn6VOVt5HL0mv8AHF+3wZK/Jlitr4UvI0272DL/ALBIrpnTXS4mtUvkXKr6ieavsF+1jO35MqlhjjySmfAVpBqTeaOwTN+ikefbOXm9cf8Ar6lh+T3RYqs2JcXFM7FEHdt2BZ+4EKPzSfSPeT+nbR9Dr22Pa1Rz/bukhm0FhHtaSChTH28fiJzdYNDLiaLUzk486k3FXG49nA8wTOlEs1k6JRUk4vkUg2MOasLHNWB4EZEeNxLP1F0oa2DTaN2pk0mPqeiT17BWVnrOgXG4pRu6Vj/FZj7SZKPJ9iSuEx5H0buO3ov/AMiYQ4SPB0Tdd7i/avh/RG9I6b6atVrf9xyV9QZIP4QO8mS7ye6KFTaxTi+ySlEHgR6b9ueyOVm5yuKbZDsEuXUikFwGGtxTaPaxLH2mK1l8SNBHyt26Xv7zuREToPoTlay6FGJoMoyqL51JuTjcOw7j1GVGcdcWI35EH2gy8ZR2nVC4rEqNwr1bd7k/vMbF1ni9JwxtmvcWZq9pQ19GlmN2SnUpueJKAgE9ZXZPfKoptkOwSeeT9/kONHJnPjRX+kr6m+Q7BKS4pHLq2511N9j8C1NGax0cJo7DNUN2NMbCD0nPUOA5ncJA9N6fq4p9uoch6CD0UHVzPX7t05LVdxJJsABc3so3AX3Dqn1UBUlWBVhvDAqRcXFwcxkQe+Q22sGd2onbFQ5RWP1kg1Z1Tq4w7WaUQfOqWza29aYO89e4de6Wno7RtOhTFOkoVR4k8STvJ6zIN5PNa7FcHVP+XY+PRH/b4cr2HNa0sZPX6PqqjXujz6/sJT+sGL2cXiR9637S4JSmtDfLcV+K37RZyM+k/Vx9/gyd+TOptUK5++/8dOTCQryVn5PX/HP6dOTWWh6J16P1MRERLnUIiIBxNM1PjQOS3HaSbn2CafTTNp9rVR6g97THoVQ1WzAEbJyIvxXnJB89NNzQ1T41hwKEntBAB9pmrplQtWygAbIyAtxPKeaHxapUJc2GyR33Xl2QD3T1Mirc7mAsezIznXknfStBhYspHIgn9pj+F4X7H8H9oBHIvJH8Lwv2P4P7R8Lwv2P4P7QCOzt6tubVF4AqR2m9/cJysaymo5S2zfKwsNw4Tp6tf4v5P90EHciIkElK680DTx+IB+kVqL1h1H+4N4SQeSfSQFTEUCc2Vaidez5r+9PbNvyq6vl0TFoLmkNmrbf0ZNw35ST3MTwldaOx1ShVStTNnpm68jwKnqIuD2zLGGeDP/X1O7q59zP0JE4WrmuGHxajZYJVt59JiAwPG31h1j2bp3Zqe5GamsxfASn/ACjaRFTHuAbiki0/zZs384HdJprbr5SwyMlFlqYg5BQbrTP1nI3W+rvPtlP1GJJZiSSSzE7ySbknrJMpLjwPL190WvJrvJx5K8OWxdWpwp0rd9Rhb2I0i+l3+UYj8et+o0tTyeavthcLeoLVax6RxxUWsq9wzPWTKm0wvynE/j1v1GlWuBz31bKIJ8+JZnknN8JW/wAw36dKTWQjySD5HW/zDfpUpN5pHkerpfUxEpbXp/8AqOK9ZP0qcumUjr6P+o4r1k/Rpyszn6R9Wvf4MkvknG0caOa0R49NIG6FCyNvQlG7UJU+0Sd+R8edjOyh/wCacvylavmjiTXUfFYg39WqB5w/MBtDr2pXHA4p1Z00JLqz82TDyYaQD4Lo/pUXdT2OxqKeyz2/KZLpRequsT4Kv0gBZGAWsg3svAj7SkkjtI43lzaJ05QxKB6NRXHEXsy9TKc1PbLxfDB6GjujOCj1o3p4zWFzuG+ePUCi5IAG8k2Alda+a+I9NsNhW2trzatVfRC8UQ/SJ3EjIC/HdLeDptujVHdIhWldICtXrVRuqVHZfVJ83/SBLB8mOB2sHiCd1WoyjrUIqk/xbQ7pWWGwj1HSnTXadyFQcyfcBvJ4AGXzoLRK4bD0qC5imtifrMc2bvYk98pFcTydDW52Ob/Wyh1uvmsLMvmsOTLkR4gy3vJtpAVMCi386izU27jtL/pZZBfKLq8cPimqqPisQS4PBam91PafPHO7cpo6o6yvgq+3YtSey1kG8gbmX7Que0EjlIjwM6H5tdiXLl+S8YmlovTNHEIHo1FcdRzHUy71PUZt1KoUEsQAN5JsB3manvJprKFSoFBYmwAJJO4AbzKBxuO6WrVq/wDcqPUF+TsWHsIk11+17WqjYXDNtK2VaqPRK8UQ8b8TutkL3ygeDwNSrUSlTF3qNsoOs8TyAFyTyBmcuJ4uutVslCPHH1LK1Aw5GjcS5/xGqlexUCfzK0rSnUyHYJeK6MXD4E0E3U6DLfmdk3Y9ZNz3yiKamw7BDRXWV7I1x7E/AtPUDU+l0VLF1PjHcB6akebTHA2+k3Wd3DnNzX/VM4hOnpD46mMwN9VBns+sN47xxy6Wo3/x+E/CE7ssorB6UNPW6VDHBn54FXcQSOIIyII3EHgQZb2outoxdLo6h+PpAbfDpF3CoB7COB6iJFvKRqh0THF0V+Lc/HqPoOfpj7LHfyOfE2hujsfVoVUrUjsuhuORHFWHFSMjKJbWeXCUtJbh8vqu0/Qko3Wt/l2K/Fb9pcGr2naeLoLWTK+Tqd6ON6n/AJmCDxlN62j5di/xW/aWlxR19INSqi1yz4Mn3kmPyav+Of06cnEgvkiHyav+Of0qcnUmPI69L6mIiIljpEREAjusPzo9Qe8z50B89+Q+9Z9aw/Oj1B7zMGicStOptMbDZI3E5kjl2SSDZ0/QPSBjkCoAPC4Jy9s5uwOY8RJEdOUPrH+Fv6T5/wDV8P8A8Rv6QSR/YHMeIjYHMeIkg/8AV8P/AMRv6TYwuIpVL7Gybbxax8CIBF9gcx4iNgcx4iSXH42jRANSwv6IClma2+yqCxt1DKe4DGUaylqZVgDY5WKnkykAqcxkRI3LOCm6OdueJGdgcx4idrV6gQHbg1gOu17kdWc2dIaSoULdIQCcwqozsQN52UBNt2drTPgcfTrIHpsGU5XHAjeCDmCORzkblnAU452549hsRESS54ygggi4ORBzBBlZ6z+Th0Y1MKu3TOZpfTT1L+kvVvHXLNiQ1kwuojdHEj8/VMNY7LCzDerAhgew5ifbbRFi7kci7EeF5e+KwNOqLVKaOOTqrD2iaQ1Xwe/4NQ/+pP6TLZI8t9GzT/jLgUrhcC1RglJS7fVQFj4Dd2mWDqh5O+jZa+KALLY06W8KeDOdzEcAMh18JzQw6INlFVRyUADwEySyhjmdVGgjW90nl/ISlNZdCVaWKrBkaz1HdGCkhg7FhYgZnO1uqXXEtKOTfU6dXxSzjBFvJzoqpQwh6RSpqVGqBSLEKVVRccCdi/fJTESUsLBtXBVwUV1CVJ5Q9EOmMqVip6OrssrWOzcIqFSeB82/fLbiRJZRnqaPLw25wQTyWaLemteqylVqdGEuCCwTbJYX4efbuMmOktG08RSalVXaRhYj3EHgQcwZtRJSwsFqqVXWq+ZT+n9QsRhiSgNalwZBdwOToM79Yy7N0jqUxe4OY4g2I7xmJ+gpqYvRFCrnUo03PN0Vj4kTN19h59vRuXmuWPYyi6oLDzmZh9piw9pmxo3QtbENs0abPwJA81fWY5CXLT1awim4w1EHgejT+k6KoALAADgBlIUH1spDo2Wf5y+BGdT9SkwY6RyHrsLFh6KA71S/tPHq3STxE1SwetXXGuO2PI1NKaLp4ik1Kqu0jeII3MDwIPGVRp7UTEYYkhTVpcHQXYD7ajMHrFx2bpcUSJRyY6jTQuXHg+0/PqUxe4OfMGx8RnPuqpb02ZvWYt7zLzxeh6FU3qUaTnmyKx8SJhpat4RTdcPRB4Ho0uPZM9kjzf8AzbOSksFN6M0HWxDbNGmz8CwyRe1zkOzf1S0dUNS0wYLsQ9dhZm4KPqJfhzO824ZASRVAFhkOqey8YY5nbp9FGl7m8sxYujt03T6ysviCJRTaGrI/RGlU6QebshGJJGWWWY690vqa+MxWxshRtOxso3dpJ5CTKOS2p0qvxxxg1tXNHtQwtCk3pJTUN61sx4zozQq1ayDaOw4HpKoYMB1Ek3mfFYsIoa1ySAo3Fidw6pY64rakkZa1FXVkYBlYFWBFwQciCOItKe1p1OfCVGKqzYc503F22R9RzwI5neLcby1ycQBtfFn7ADDuDX390ypjA1LpF+qSAeYvke8Sso5OfUaaN8cPg+0g/krwVVfhDkMKThApIIDMu1crfeLEC/8ASR/XTQVZMZWcoxSq+2jKpYHaAyuBkQbi0tChXrVEV12FuAQGDG57j5ov2xhsXVqrdQqWyO0C12G+1iMuuRs4YMZaNOlVZ5dZxfJzoipQwrdIpU1ahqBSLMF2VUXHAnZvbrkqmtgsSW2gwAZG2WtuPEEX6jNmWSwsHXXBVwUV1CIiSaCIiAcPT1A7avbzdm1+RBJz8Zy8uYkwnloBEMuYjLmJL7RaARDLmJ0NC0SaoYeiAbnhnw688+6d+09gEM1zrVqNU1gjvTektO6KW6NlZ2IIGYDBlz3eZnwmDyb4bEF8RiKisiVAioGBUsVLHaseAva/G5k6iV28cnN5uvKeUz3ED10q1qNWpUCMyVVQK6qWtsgjYa27MlhfftmbXk3wddUr1aqsi1WXo1YFT5gIL2OYvdRn9TlaTKJGxZyVjpkrfKZ7veIiJc6xERAEREAREQBERAEREAREQBERAEREAREQBERAEREAREQBERAPl3ABJ3AXPYJz8TiF2qNcZoNoE2OQbIHsuJ0SJ4EAFgBblwgGviseqrcEMT6Cg5sTuAtMekgbU3t6DhmAzysQbc7XmzTwqKbqig8wADMsAwPjqYXb2l2d97jPsmrhKZGHa4sWDtbltXIHgZtjCUwdoIt+eyLzKRANfRvzNL1F9wmLQ/zf53/nM3VW2Q3QqgbhbsgGlgPnK/rj+UTengUC9hv39c9gCIiAIiIAiIgCIiAIiIAiIgCIiAIiIAiIgCIiAIiIAiIgC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281357" y="2231995"/>
          <a:ext cx="4407222" cy="377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Chart 13"/>
          <p:cNvGraphicFramePr/>
          <p:nvPr>
            <p:extLst/>
          </p:nvPr>
        </p:nvGraphicFramePr>
        <p:xfrm>
          <a:off x="5581807" y="2194560"/>
          <a:ext cx="4075998" cy="377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33361" y="3264106"/>
            <a:ext cx="805844" cy="40075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400" b="0" i="1" dirty="0" smtClean="0">
                <a:latin typeface="Palatino Linotype" panose="02040502050505030304" pitchFamily="18" charset="0"/>
                <a:cs typeface="Arial" pitchFamily="34" charset="0"/>
              </a:rPr>
              <a:t>CAGR</a:t>
            </a:r>
          </a:p>
          <a:p>
            <a:pPr algn="ctr">
              <a:lnSpc>
                <a:spcPct val="93000"/>
              </a:lnSpc>
            </a:pPr>
            <a:r>
              <a:rPr lang="en-US" sz="1400" b="0" i="1" dirty="0" smtClean="0">
                <a:latin typeface="Palatino Linotype" panose="02040502050505030304" pitchFamily="18" charset="0"/>
                <a:cs typeface="Arial" pitchFamily="34" charset="0"/>
              </a:rPr>
              <a:t>87%</a:t>
            </a:r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0018" y="396087"/>
            <a:ext cx="9747248" cy="60106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lnSpc>
                <a:spcPct val="93000"/>
              </a:lnSpc>
              <a:spcAft>
                <a:spcPts val="0"/>
              </a:spcAft>
            </a:pPr>
            <a:endParaRPr lang="en-US" sz="21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80018" y="437721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Lebanese success stories: Anghami -MENA’s leading and fastest growing music streaming business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72141" y="3211848"/>
            <a:ext cx="2199918" cy="927462"/>
          </a:xfrm>
          <a:prstGeom prst="straightConnector1">
            <a:avLst/>
          </a:prstGeom>
          <a:ln w="28575">
            <a:solidFill>
              <a:srgbClr val="003F56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4042" name="AutoShape 10" descr="data:image/jpeg;base64,/9j/4AAQSkZJRgABAQAAAQABAAD/2wCEAAkGBxQHEhUSEhQRFRUVGCAYFhQYFxYXGBkYFRgWHhkXGxYZHSghGRwlHhsZITEhJSkrOi4uGCE3ODMsNyktLisBCgoKDg0OGxAQGjckHyQ0LCwwLy8vLiwsNCsxLC03LCw3NC8sLCwuLC4tLC0sLCw3LCwtNDQ4LDQvNCw0LCw0LP/AABEIAKQBMwMBIgACEQEDEQH/xAAcAAEAAgMBAQEAAAAAAAAAAAAABgcEBQgDAQL/xABGEAACAgEBBQUEBQkFBwUAAAABAgADEQQFBhIhMQcTQVFhIjJxgQgUNVKRFSNCc3ShsbKzMzRicsEWJEOCktHwF1SDwsP/xAAZAQEAAwEBAAAAAAAAAAAAAAAAAQIDBAX/xAAsEQEAAgIBAwEGBgMAAAAAAAAAAQIDESEEEhMxIkFRYYGxQlKRodHwIzLh/9oADAMBAAIRAxEAPwC8YiICIiAiIgIiICIiAiIgIiICIiAiIgIiICIiAiIgIiICIiAiIgIiICIiAiIgIiICIiAiIgIiICIiAia/be2Kth1G65iFBAGBkknoAB1P/ae2y9oJtSpLqiSjjKkgg+XMHoc5k6nW09s67tcMqIiQgiIgIiICIiAiIgIiICIiAiIgIiICIiAiIgIiICIiAiIgIiICIiAiIgIiICIkU7Rd4vyHpiqHF12VTzUfpP8AIEfMiWrWbTqF6Um9orCv+0neD8s6nu0OaqMqPJn/AE29fIfA+csHsy1I1Gz6gOtZZG9CGJ/gwPzlZvuVqV0leqVCwYFjWB7ap+i3D1bI54HMcvXGR2f71Dd21ktz3Nh9rAyUYcuPHX0I9B5TvyY4ti7ae56eXFW+Htx86XdE8tLqU1ih62V1bmGUgg/MT1nnPJIiICIiAiIgIiICIiAieWr1A0qPYckIpYgDJwoJOB4nlKibt+0wPLSajHhlkH7oFxRIl2fb9V78Ja9dVlXdMAQ5U54gSCCPgZLYCIiAiIgIiICIiAiIgIiRrbe/2z9hXjT6jUolpxleF24eLpxMqkJ8yOXPpAksT8o4sAIIIIyCOYIPQgz9QEREBPPUXrplLuyqqjJYkAAeZJnpKn7Ztqv3tWlBIQILWHgxZnVc+eOAn5zTFj77aa4cfkv2pXf2jaCpuHvXb1WtyPxxzm52NvDptt/2FqOR1XmrD4q2D85znxz90ahtOyujMrKcqykgg+YInZPSV1xLut0VNcTy6attFKlmICqMknoAOplQaJG7QtpF2B+r18yD4VKTwrjwZzzPz8pj7d3/AH2xoa9Ng9854bmA5Mq44cY8XJGQPIjxEnu7Wz03J0BsuwH4e8uI6liOVY88clHr8ZlFZxVmZ/2niGNazhrM/iniP5e28e+dG7l1dLqzcS5Ypj82M4XK+OefIeAnk2s2Tt322Ojdj1LhVf58QDSm9p7Qfatr3WHLucnyHko9AMD5TGm0dLERHOpdMdFWIjmYl0LsPZ+l0q8ekSkK36VeMHHqOs2kpbs23jOyNQtLn8zcwUjwWw8lYfE4U/EeUumcmbHNLcuDqMVsd9TOyJpN795qd0tM2pvzwghVUe87nOEXPjyJ+AMqHZ++u3t/XsOz1rpqQ4OO79nPMA2Wglm/ygfATFgvmJzn/wCqG2N0NQadeFtK+9VYqKSD4rZWMc/P2hLC3q3l2jtbR6bWbEVXqdWe4EVmxeHHs8LHBIIcELk5AxAsqJzHo+2jaddiGy2tkDDjXuq+a55jkB4eom22x2r7V3idvydTZXUp/wCHT31mPAu3CwU+gHLzMDoaJzduv2067ZtoXWkairOHBRUsUZ5lSoAJHkfLw6zozSaldYiWVsGR1Dow6FWAKkehBED1iUlv722nSWNRs5UbgJVtQ44lJHI92ueYH3j18sczrtobT3o2XR9dtYisDiZeDTkqv3mrC5A8/LxxAv6Un9I3ZVNNOmvStFsNjIWVQCylc4JHXBHj5mbjsv7WRvPYNLq1WvUH+zdeSWYGSuD7rY5+R9OQOH9JP+56b9ef6bQMb6NP9jrf89f8ry6ZyruB2gWbm0X1UVCy+904C2SqhQw90c2YkjA5f6TM1/aPt3ZjB77Lqg3urZpkRTjqAGrGYHT0SueybtI/2zD03qqamteL2fdsTIBYA81IJGR6j4DadpG/9W49S5U23W57qoHA9nq7t4KMj1P4kBMolDbP23vLvbV9a03BXSc8AUUIG4SQQveZY8xjJOPWYu7PbPrNlX9ztJRYgbgsPAEtrIOCcKAGweoxn1gdBxK17T9tbW2eFv2atTaQVd49oCO46knhc814eEjhB8cystk9tW0abq2vdLKgw7xBVWCy+IBGMHHTnA6Xic67Q7TttbwlrNFTbVSDy7mg24x96xlOT8APhG5vbTq9Hcqa8rdSx4WfgVbEyfeHCAGA8QR84HRUSkN8e2S7VXHS7Ir4znHfcBsZyM57uvHT1IOfISIW9pm29h2gaiywN17q6hFBGfLgU49QYHT059387JNobQ2jddpwltWosNneNYq93xnJVgxzgEkDhB5AfCWNu7vrdvjsu2/RVoNYgKd0x9kWciCCcZBXmM+PI9Myqdudpe3dgWmnUstVgGeE01dDnBBAII5HmD4QOgN29mHY2k0+mLcZpqSst5lFAyB4DlyHlNlIr2Y7dt3j2bRqbypsfjDFRwg8FjqDgdDgDpJVAREQErztd3bfaVSaqlSz0gh1HMms88geJU5OPImWHEvS80t3QvS80t3Q5T77M+97L53i7NdFttjZwtTY3MtUQoJ8SUIK59cAmaXR9jWmqbNl+osX7o4Uz6EgZ/DE746qmndHV100HZFu9+VLzqrB+aoPs56Nb4fEKOfxKyyNSlW82oeh8PTpSpdP0XuYHAYeIQeB6lv8MwN5N4NNuVp/q+nFa2BcVUr+jn9N/IdTz5sfmZXO5W9zbuXO7hrEu/teft8QJIcZ5E82yDjOesy7b5d3j6KxS+WJyR9Fv7U3X0u0qzW1NQ5YVlVVZPVWA5fCULr9MdDbZUSCa3KE+fCSMy1Np9qemqrJoWyywj2Qy8Cg/wCInr8syK6Hc1t5NMNVp9Qtl7Em6tvZ9snJAbwOD4jBz1AlsE2xxPfxDTpptiifJxHzQ7iK8xyI5g+RHQzpLZ1/1mqtz1dFb/qUGc66jZd2ntGnsrdLWYKFYeLkAY8xk9ROjdJSNMiIOiqFH/KAJHWTExVHXzExXXzQztc3Pt3y0aVUMgsrsFgDkhWHCylcjofayD6euRGOzTZydmKX/lLWaWt7iuKBZxFQgb2iOuTxeA6Acz4bLt03vt3a01VWnYpbqWYd4PeWtAOLhP6LEsoz4DOOfMVf2Udno35e27UWOtNbANwkcdjtzI4jnAxzJ8czheaye3Xb2k3hv09mktS0rWyWMoIxhsqCSBnq34yxfo8WF9lsCchdQ4HoOCo4/Ek/OVx227qaXdR9KmkrKB0cuSzMWIK4JLE+fhLF+jt9lv8AtL/06YHP206OPV21ryzcyj0y5AnYWwNkVbC09enpUIlagADxPix82J5k+JM5HsGdonP/ALr/APWdkQOWO2/Rro9r38AADhHIHL2mQcR+ZBPxMt7YmsendfvEJDron4SOo4VcA/ID90qrt7+17P1df8sursxoTU7E0yWAFGpZXB6FSzgg/KBzl2d6ddVtPRo/um9CR54YED5kCdb7UpXUU2o4BVq2VgRkEFSCCPEYnIu2KU3X1+dHqK71psD1XJzGVbKg+BIxzxkHwlkbb7cn2ppWop0prvtU1l+84gvEMZRQuS3PlnofOBUuxL20uppdPfS1GXH3lcEfvl7fSR56PS/rj/TaRvsn7LL9RfVrNbWaqamDpU4w9jLzXK9VUHB59cYxg5kk+kl/c9N+vP8ATaBofo47Gq1V2o1TqGekKteRnhNnFxMPJsLjPkT5yy+2DQprtk6rjAJrUWIfFWQjBHlyyPgTIL9Gj3Nb8a/4WSxO1H7J1v6k/wCkCgOxLUnT7Y0wH6YdT8O7c/xAlp9snZ3qd77ab9K1ZKIa2R24eXESGBxg9TkfCVL2NfbOk/zP/Rsk5+kBvjdTcuzqWZK+7D3FTguXzhCfugDOPHi59IEt3J2no+z7RJo9Zr9KbVZmZUfi4OM54AAM48ckDmTKQ7UtoU7V2pqbtMyvU5QqwBAJ7qsMeYB94NJx2U9k9O8GnXW6xnKWE93Sh4cqrEFnbrzIPIY5DOeeBB+1LZNOwtqajT6dOCqvu+Fck44qKmPNiSckk8/OB0ZuX/vGxdMG550ig/Du8Y/Cct7s6JdpazT0vngsuRGxyPCzgEZ8OU6l3E+xtL+yr/JOY9x/tHR/tFf86wOwtLpk0aLXWqoiDhVFACqB0AA6CctdtOzl2dta8IABZw24HTLqOL8WyfnOqpzH2+/az/qq/wCBgWf2Dbt17N2euq4QbtSSS+Oa1qxVUB8B7PEfU+gmN9IvSpZs+qwqONLwFbxAZX4hnyOB+Akm7IvsfR/5D/UeR/6Q/wBlr+0J/LZAin0atSVu1dXPDVo/plWYf/b901H0ivtSv9mT+pdM/wCjZ/e9V+pH84mB9Ir7Ur/Zk/qXQLW7DvsbTfGz+tZJ5IH2HfY2m+Nn9ayTyAiIgIiICeGu0w1tb1ksodSvEpKsMjqCOhE94gc27zbGt3dvaq4HmSVs54sXPvg+fmPA/jNT3s6Z23smjbNRr1KK6defLhP3g3VT6iUjvPunpNGx+q6x3/wGvvAP/mUgEfIz0sPUd/E+r08PUzfjXKK97Npu5vHbu7cLqj6OhPsuv3T+/B8P3HD0uxGsbFlnAv3ghc/9OR/GWjuHuZs3Is7763avPhccAXHiKDzPxJaXy5K1rzG18uTtr7UNhurpLd6NUNqalDXWg4dJSfAHrYfjk4OOefICT6InmXt3S8y9+6VaduG5129Gmqs0y8dunZj3fiyWAcXD5sCqnHiM+PI07uhtfau5zWJpqLwbMcdb0WNzXOCFxkHmZ1bEqo5h3p3W23vBX9f1lVr4PCKsfnEQ5OVoUeyueR8fEjxm/wBxt69RuPspQmiuust1NvUOqoFro5sApJznkOXQ8+Uv+IHJ+5+6Os3l19ZNFqqbRZdYyMqKvFxPzIxnrhfHPznWERA5y7ethahtpd8tVr12VLwsqMwymQVJHjyB+Ykq2lRqE3TRag6stY71cEN3QsPGMdRy5n0Blxx1gcZbs7bO7163inT3FRgJchdRnHtAAjDDHI+GZYem7c9RpyCNHogPHhDqT8Dnl++WBvFRu7odSatUmjS9ubKFYAE8/b4PZQnOeeOs2Gu7Kdk7Ur9nTqnEMrZS7A8xyYcyp8+YIgYu4Hazp97HFDodPqD7qFgyPjwV8D2sc+EgehMq3tU31u3zK6ddHbUlNrYzxM7HmoyAoC/Dn8ZEbNC2xNp9xU3G1GqCVuORLJaAp9DkD5zsMQKu7A92bthaW63UI1bahlKowIYIgOGKnpkseR8B6yab+bPfamztXTWCzvSwRR1ZgMhR6kjHzm+iBy32Q7Lu022NKz03KAz5LIwA/NWDmSOXOTPt43G1G0L11+mra1eAJaiAs6lCcPwjmVIIHLpw+vK8Ygcwbpbz7a2JT9T0lNxXiPCDp2dkLHmAcchnJ5+OZg737j7V02NXq67bXv8AadlzaynoFs4R7PIDGOWMDwxOrYgU3rd89TupsvQ6enR2WvZpBmwh+Gs44eEqFyzDqQSPDz5QHsr3K1W0tfRY1NtdNLi17HRkHsHIVSR7RJAGBOoogJzp2+bCvfaQuSqx67KlwyqzDKZBU4HI9D850XECJdk9TU7J0isCpCHIIII/OP1Bmp7ddl27U2We6RnNdqOVVSzFRxKSAOfLiyfQGWHEChPo66GzSavUmyuxAaRgsrLn2x5ieX0hdh3362nUJXY6NSEyqMwDI7kgkDlkMD8jOgIgQbsUpbT7H06urKwNmVYEEfnrPAycxEBERAREQE+OwQEnkBzJn5ewV9SBPM3pbyJBB8D0/fCdIVvFrH2uSoyKh0X73q3n8Jo/ySPKWFrtjqRxIMenh8pgUbNNxwPxnTXJERw66ZoiOELOyB5T9afYzF17sNx59kjkQfMHw+MnVuw+EZBB9MYnpogmhXIBLnr6enoJM5uOCc+44Nh6+wk0aj+1To3g48/j/wCec3Mjl9jW2LYcZXpgeHl/H8ZIgczns5bPsREqqREQEREBERA5R7XNg37I2lqHtV+C+xrKrcHhZXOeEN0yvQj08iJMaO2hdmaKjSaLT2NbXUlQstIIDKoXIRc8fPoMj/SXzfQuoUq6qynqrAEH5GY+m2TRpDxV00o33lrRT+IECmOyTs1vs1C7S2grKQ3eVVOPbewnItcH3cHmAeZODyA52gu+mn762o94q1Izm4rithUQHCtnLYJx068pI5Adu6Fdq7W02nAHd01d5aoGBgPxKvLwLBDiaY61mZ22w1raZ7vg2dW/NdqOe41XeK4RdPwfnX4kLqwTPIcIJ59B8RN3sHaybboTUV5CuDyPUEEgg48iCJENmWg6ramuP/BzUh8Aa0HH8/YUTx3d2q+wtPoKF4eFtPbqbi3M8ABdcc+WWbr6TW2KJj2Y54+22t8NZj2Y54+25WLPDUayvTFVd60LnhQMwUs3koJ9o+gkP1W+L6DZ1VzhX1VtXeKgU4C9e8ZQeSAY8Rk8pj7V2uHuqa6um76ppPrbvwkHvGxwKnP2ckA88+EpGGff81K9PbfPz/b/AKn81+3ds1bCq764sFyFwo4iSx5ADx8/lNTuxtLVXN/vncBbURqCvsksysz1gFiW4VAOeXj1mHv3T9e1GzqD7rXlz5Hulzj5jI+ciuP29SrXF/k7benyb3eHbibCo791ZhlVCrjJLnA6/jNoDmQrtHb682j0an2rbwzDx7usHiP78/8ALMLd7fi/a16JwV93i5nIU8xXkoqnPUApnz4pMYpmndH9/vK0YJnHFo+f6e77S2mp30FWsWn80un4nre934fbqUF8ZwAqllXJ6k8uklysHAIIIPMEdCJTWwtKdVVpmuSuxtXb3VaOCQKw5s1FvIg8RbHPwCzcX9oVultatK0NaXPWoCnmiLw11jn7xYEk+Axyml8G51X3NsnTbnVPcsfVayvRgGx0QMQoLsFBY9FGTzJ8pqNFvIus1j6Va24VDAXZGGerg7xQvXA4wOLzBEjF2sfeldn0XBA9qtqLLFUZrWsngZOLiAzyByD1M1+xFfYmiO0+/YuzMoqK18LZvYYZiMgFyXYqRyHoJEYY1z6+n9/RSvTxEc+vp9edfZasiuxt57Np601BEGnIs7t+fGTp3RGY+HASxA5eHymt0u9OqtVaQKXuusZabuB0qNVaA2XFCclQ2VByOLGfj5dkml4qBqHPVTVUD14Q7PY3qS7HP+QSPH21mbIjD2Uta30/f+PusGIic7lIiICedz8I5dZ6T8OMwMJquLmZ87mZfDHDLbX2/OmPDy/CfuusVk+scGJ+yOISFX6PKa96uIkzLIzPnBEEcMI0TYoMAfCeYTM9omSZIiJCCIiAiIgIiICIiAmu02xa9PqbdUOLvbVVWycgBAAAo8Ogz8JsYkxMwmJmPRqtLu9RparqQpKXs7WAnOTb7wz4Camjs+0lRBPfvheDDWsQUxgIcY9kDoo5SVxLRktHpK8Zbx6Siv8AsFpgvCralcr3bkWkl6+WKzxZHCMcgAMT7VuDo6ySBdwsoV072zhfHQtzyfhnHIcpKYk+W/xT58n5paDSbo0aVWXNzlqzUHexmZK2GCtZ/QHwn41+6aW0U01WWVPpm4qbs8bK3POc+8Dnp8PhJFEjyW9do8t972j+xt2zpLm1OoubUagrwByqoqJ5Ii8hnxP/AHOfFdxtItdVYFoWnjxixlLC0gsrlcFgcDl5CSaI8lvieW+97RROz/S1srKdSpUkri5xwhs5RfurzPTB59ZkaTcrSaQ18KN+adrFBYn2rABz88ADHliSOI8t596ZzZJ/Eimm7P8ASacgg6g4XgINr4ZCc8Bxj2P8IwPPM9DuHo24wVsKtkqhsfgrLdTWmcKcyTxJ8t/iefJ+aUV/2B0pIYtqmcdbDfYWZSMcBOfdxywMT3025Ol0veBBaO8VkH5xsVrZ7wrGcLnzkjiR5b/EnNkn8TG2boV2bUlKcXCi8I4jk4HmfGZMRKTO2czvkiIhBERA+YjE+xAT4J9iB8IjE+xAdIiICIiAiIgIiICIiAiIgIiICIiAiIgIiICIiAiIgIiICIiAiIgIiICIiAiIgIiICIiAiIgIiICIiAiIgIiICIiAiIgIiICIiAiIgIiICIiAiIgIiICIiAiIgIiICIiAiIgIiICIiAiIgIiICIiAiIgIiICIiAiIgIiICIiAiIgIiICIiAiIgIiIC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684046" name="Picture 14" descr="http://t0.gstatic.com/images?q=tbn:ANd9GcSWJ8jHL2ZFWVovFhYMvY6Crt1V6-kAlw603UGE_iD8o6BCvw5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0139" y="1304734"/>
            <a:ext cx="2127006" cy="113625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 rot="1877681">
            <a:off x="7945794" y="1432391"/>
            <a:ext cx="1894902" cy="78219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Next &gt;$100M exit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018" y="437721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5 Major challenges to Lebanon’s start-up scene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26898" y="1626809"/>
            <a:ext cx="5669280" cy="2769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53975" fontAlgn="b">
              <a:tabLst>
                <a:tab pos="53975" algn="l"/>
              </a:tabLst>
            </a:pPr>
            <a:r>
              <a:rPr lang="en-US" sz="1800" dirty="0">
                <a:solidFill>
                  <a:schemeClr val="dk1"/>
                </a:solidFill>
                <a:latin typeface="Palatino Linotype" panose="02040502050505030304" pitchFamily="18" charset="0"/>
              </a:rPr>
              <a:t>Legal and Logistical Infrastructure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0614" y="1498982"/>
            <a:ext cx="594804" cy="4864964"/>
          </a:xfrm>
          <a:prstGeom prst="rect">
            <a:avLst/>
          </a:prstGeom>
          <a:solidFill>
            <a:schemeClr val="accent2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15418" y="2126751"/>
            <a:ext cx="649224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6898" y="2664826"/>
            <a:ext cx="5669280" cy="2769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53975" fontAlgn="b">
              <a:tabLst>
                <a:tab pos="53975" algn="l"/>
              </a:tabLst>
            </a:pPr>
            <a:r>
              <a:rPr lang="en-US" sz="1800" dirty="0">
                <a:solidFill>
                  <a:schemeClr val="dk1"/>
                </a:solidFill>
                <a:latin typeface="Palatino Linotype" panose="02040502050505030304" pitchFamily="18" charset="0"/>
              </a:rPr>
              <a:t>Lack of expertise and mentorship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15418" y="3237560"/>
            <a:ext cx="649224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6898" y="3654465"/>
            <a:ext cx="5669280" cy="2769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53975" fontAlgn="b">
              <a:tabLst>
                <a:tab pos="53975" algn="l"/>
              </a:tabLst>
            </a:pPr>
            <a:r>
              <a:rPr lang="en-US" sz="1800" dirty="0">
                <a:solidFill>
                  <a:schemeClr val="dk1"/>
                </a:solidFill>
                <a:latin typeface="Palatino Linotype" panose="02040502050505030304" pitchFamily="18" charset="0"/>
              </a:rPr>
              <a:t>Lack of online ads monetization capabilities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6898" y="4765274"/>
            <a:ext cx="5669280" cy="2769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53975" fontAlgn="b">
              <a:tabLst>
                <a:tab pos="53975" algn="l"/>
              </a:tabLst>
            </a:pPr>
            <a:r>
              <a:rPr lang="en-US" sz="1800" dirty="0">
                <a:solidFill>
                  <a:schemeClr val="dk1"/>
                </a:solidFill>
                <a:latin typeface="Palatino Linotype" panose="02040502050505030304" pitchFamily="18" charset="0"/>
              </a:rPr>
              <a:t>Limited access to smart capital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6898" y="5876080"/>
            <a:ext cx="5669280" cy="27699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53975" fontAlgn="b">
              <a:tabLst>
                <a:tab pos="53975" algn="l"/>
              </a:tabLst>
            </a:pPr>
            <a:r>
              <a:rPr lang="en-US" sz="1800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Networking and Internationalization</a:t>
            </a:r>
            <a:endParaRPr lang="en-US" sz="1800" dirty="0">
              <a:solidFill>
                <a:schemeClr val="dk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15418" y="4348369"/>
            <a:ext cx="649224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15418" y="5459178"/>
            <a:ext cx="649224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ightning Bolt 1"/>
          <p:cNvSpPr/>
          <p:nvPr/>
        </p:nvSpPr>
        <p:spPr>
          <a:xfrm>
            <a:off x="1515417" y="1586169"/>
            <a:ext cx="363985" cy="443883"/>
          </a:xfrm>
          <a:prstGeom prst="lightningBolt">
            <a:avLst/>
          </a:prstGeom>
          <a:solidFill>
            <a:schemeClr val="accent4">
              <a:lumMod val="5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Lightning Bolt 20"/>
          <p:cNvSpPr/>
          <p:nvPr/>
        </p:nvSpPr>
        <p:spPr>
          <a:xfrm>
            <a:off x="1515416" y="2664826"/>
            <a:ext cx="363985" cy="443883"/>
          </a:xfrm>
          <a:prstGeom prst="lightningBolt">
            <a:avLst/>
          </a:prstGeom>
          <a:solidFill>
            <a:schemeClr val="accent4">
              <a:lumMod val="5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Lightning Bolt 21"/>
          <p:cNvSpPr/>
          <p:nvPr/>
        </p:nvSpPr>
        <p:spPr>
          <a:xfrm>
            <a:off x="1515416" y="3651174"/>
            <a:ext cx="363985" cy="443883"/>
          </a:xfrm>
          <a:prstGeom prst="lightningBolt">
            <a:avLst/>
          </a:prstGeom>
          <a:solidFill>
            <a:schemeClr val="accent4">
              <a:lumMod val="5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Lightning Bolt 22"/>
          <p:cNvSpPr/>
          <p:nvPr/>
        </p:nvSpPr>
        <p:spPr>
          <a:xfrm>
            <a:off x="1515416" y="4761982"/>
            <a:ext cx="363985" cy="443883"/>
          </a:xfrm>
          <a:prstGeom prst="lightningBolt">
            <a:avLst/>
          </a:prstGeom>
          <a:solidFill>
            <a:schemeClr val="accent4">
              <a:lumMod val="5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Lightning Bolt 23"/>
          <p:cNvSpPr/>
          <p:nvPr/>
        </p:nvSpPr>
        <p:spPr>
          <a:xfrm>
            <a:off x="1515416" y="5824778"/>
            <a:ext cx="363985" cy="443883"/>
          </a:xfrm>
          <a:prstGeom prst="lightningBolt">
            <a:avLst/>
          </a:prstGeom>
          <a:solidFill>
            <a:schemeClr val="accent4">
              <a:lumMod val="5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8016" y="1398007"/>
            <a:ext cx="5372565" cy="78219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0018" y="421955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IT Infrastructure is horribly trailing behind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53933686"/>
              </p:ext>
            </p:extLst>
          </p:nvPr>
        </p:nvGraphicFramePr>
        <p:xfrm>
          <a:off x="530915" y="1559446"/>
          <a:ext cx="8406051" cy="414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0916" y="5885244"/>
            <a:ext cx="9045983" cy="51526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b="1" dirty="0" smtClean="0">
                <a:latin typeface="Palatino Linotype" panose="02040502050505030304" pitchFamily="18" charset="0"/>
                <a:cs typeface="Arial" pitchFamily="34" charset="0"/>
              </a:rPr>
              <a:t>Lebanon ranks 174</a:t>
            </a:r>
            <a:r>
              <a:rPr lang="en-US" sz="1800" b="1" baseline="30000" dirty="0" smtClean="0">
                <a:latin typeface="Palatino Linotype" panose="02040502050505030304" pitchFamily="18" charset="0"/>
                <a:cs typeface="Arial" pitchFamily="34" charset="0"/>
              </a:rPr>
              <a:t>th</a:t>
            </a:r>
            <a:r>
              <a:rPr lang="en-US" sz="1800" b="1" dirty="0" smtClean="0">
                <a:latin typeface="Palatino Linotype" panose="02040502050505030304" pitchFamily="18" charset="0"/>
                <a:cs typeface="Arial" pitchFamily="34" charset="0"/>
              </a:rPr>
              <a:t> globally in terms of average internet speeds, even outranked by countries in turmoil such as Palestine and Iraq.</a:t>
            </a:r>
            <a:endParaRPr lang="en-US" sz="1800" b="1" dirty="0" smtClean="0">
              <a:solidFill>
                <a:srgbClr val="C00000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95194" y="6438870"/>
            <a:ext cx="9684204" cy="2068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800" b="0" i="1" dirty="0" smtClean="0">
                <a:latin typeface="Palatino Linotype" panose="02040502050505030304" pitchFamily="18" charset="0"/>
              </a:rPr>
              <a:t>Sources: Net Index, Akamai </a:t>
            </a:r>
          </a:p>
        </p:txBody>
      </p:sp>
    </p:spTree>
    <p:extLst>
      <p:ext uri="{BB962C8B-B14F-4D97-AF65-F5344CB8AC3E}">
        <p14:creationId xmlns:p14="http://schemas.microsoft.com/office/powerpoint/2010/main" val="12462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0018" y="421955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304" y="2194226"/>
            <a:ext cx="9045983" cy="77290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b="0" dirty="0" smtClean="0">
                <a:latin typeface="Palatino Linotype" panose="02040502050505030304" pitchFamily="18" charset="0"/>
              </a:rPr>
              <a:t>“The </a:t>
            </a:r>
            <a:r>
              <a:rPr lang="en-US" sz="1800" b="0" dirty="0">
                <a:latin typeface="Palatino Linotype" panose="02040502050505030304" pitchFamily="18" charset="0"/>
              </a:rPr>
              <a:t>impact on the Lebanese economy not to embrace broadband now would be the equivalent of Lebanon </a:t>
            </a:r>
            <a:r>
              <a:rPr lang="en-US" sz="1800" dirty="0">
                <a:latin typeface="Palatino Linotype" panose="02040502050505030304" pitchFamily="18" charset="0"/>
              </a:rPr>
              <a:t>not</a:t>
            </a:r>
            <a:r>
              <a:rPr lang="en-US" sz="1800" b="0" dirty="0">
                <a:latin typeface="Palatino Linotype" panose="02040502050505030304" pitchFamily="18" charset="0"/>
              </a:rPr>
              <a:t> to have embraced learning foreign languages a generation ago</a:t>
            </a:r>
            <a:r>
              <a:rPr lang="en-US" sz="1800" b="0" dirty="0" smtClean="0">
                <a:latin typeface="Palatino Linotype" panose="02040502050505030304" pitchFamily="18" charset="0"/>
              </a:rPr>
              <a:t>.”</a:t>
            </a:r>
            <a:r>
              <a:rPr lang="en-US" sz="1800" b="0" dirty="0">
                <a:latin typeface="Palatino Linotype" panose="02040502050505030304" pitchFamily="18" charset="0"/>
              </a:rPr>
              <a:t> </a:t>
            </a:r>
            <a:r>
              <a:rPr lang="en-US" sz="1800" b="0" dirty="0" smtClean="0">
                <a:latin typeface="Palatino Linotype" panose="02040502050505030304" pitchFamily="18" charset="0"/>
              </a:rPr>
              <a:t>– World Bank</a:t>
            </a:r>
            <a:endParaRPr lang="en-US" sz="1800" b="0" dirty="0" smtClean="0">
              <a:solidFill>
                <a:srgbClr val="C00000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95194" y="6438870"/>
            <a:ext cx="9684204" cy="2068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800" b="0" i="1" dirty="0" smtClean="0">
                <a:latin typeface="Palatino Linotype" panose="02040502050505030304" pitchFamily="18" charset="0"/>
              </a:rPr>
              <a:t>Sources: </a:t>
            </a:r>
            <a:r>
              <a:rPr lang="en-GB" sz="800" b="0" i="1" dirty="0" err="1" smtClean="0">
                <a:latin typeface="Palatino Linotype" panose="02040502050505030304" pitchFamily="18" charset="0"/>
              </a:rPr>
              <a:t>Ogero</a:t>
            </a:r>
            <a:r>
              <a:rPr lang="en-GB" sz="800" b="0" i="1" dirty="0" smtClean="0">
                <a:latin typeface="Palatino Linotype" panose="02040502050505030304" pitchFamily="18" charset="0"/>
              </a:rPr>
              <a:t>, Net Index, Akamai </a:t>
            </a: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32418" y="467014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All of which leads to a negative economic impact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304" y="4494757"/>
            <a:ext cx="9045983" cy="77290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b="0" dirty="0" smtClean="0">
                <a:latin typeface="Palatino Linotype" panose="02040502050505030304" pitchFamily="18" charset="0"/>
                <a:cs typeface="Arial" pitchFamily="34" charset="0"/>
              </a:rPr>
              <a:t>“Only </a:t>
            </a:r>
            <a:r>
              <a:rPr lang="en-US" sz="1800" b="0" dirty="0">
                <a:latin typeface="Palatino Linotype" panose="02040502050505030304" pitchFamily="18" charset="0"/>
                <a:cs typeface="Arial" pitchFamily="34" charset="0"/>
              </a:rPr>
              <a:t>three qualifying countries had lower average connection </a:t>
            </a:r>
            <a:r>
              <a:rPr lang="en-US" sz="1800" b="0" dirty="0" smtClean="0">
                <a:latin typeface="Palatino Linotype" panose="02040502050505030304" pitchFamily="18" charset="0"/>
                <a:cs typeface="Arial" pitchFamily="34" charset="0"/>
              </a:rPr>
              <a:t>speeds [in Q2 2014] </a:t>
            </a:r>
            <a:r>
              <a:rPr lang="en-US" sz="1800" b="0" dirty="0">
                <a:latin typeface="Palatino Linotype" panose="02040502050505030304" pitchFamily="18" charset="0"/>
                <a:cs typeface="Arial" pitchFamily="34" charset="0"/>
              </a:rPr>
              <a:t>as compared to the second quarter of 2013: El Salvador (down 17</a:t>
            </a:r>
            <a:r>
              <a:rPr lang="en-US" sz="1800" b="0" dirty="0" smtClean="0">
                <a:latin typeface="Palatino Linotype" panose="02040502050505030304" pitchFamily="18" charset="0"/>
                <a:cs typeface="Arial" pitchFamily="34" charset="0"/>
              </a:rPr>
              <a:t>%), </a:t>
            </a:r>
            <a:r>
              <a:rPr lang="en-US" sz="1800" b="0" dirty="0">
                <a:latin typeface="Palatino Linotype" panose="02040502050505030304" pitchFamily="18" charset="0"/>
                <a:cs typeface="Arial" pitchFamily="34" charset="0"/>
              </a:rPr>
              <a:t>the Dominican Republic (down </a:t>
            </a:r>
            <a:r>
              <a:rPr lang="en-US" sz="1800" b="0" dirty="0" smtClean="0">
                <a:latin typeface="Palatino Linotype" panose="02040502050505030304" pitchFamily="18" charset="0"/>
                <a:cs typeface="Arial" pitchFamily="34" charset="0"/>
              </a:rPr>
              <a:t>13%), </a:t>
            </a:r>
            <a:r>
              <a:rPr lang="en-US" sz="1800" b="0" dirty="0">
                <a:latin typeface="Palatino Linotype" panose="02040502050505030304" pitchFamily="18" charset="0"/>
                <a:cs typeface="Arial" pitchFamily="34" charset="0"/>
              </a:rPr>
              <a:t>and </a:t>
            </a:r>
            <a:r>
              <a:rPr lang="en-US" sz="1800" dirty="0">
                <a:latin typeface="Palatino Linotype" panose="02040502050505030304" pitchFamily="18" charset="0"/>
                <a:cs typeface="Arial" pitchFamily="34" charset="0"/>
              </a:rPr>
              <a:t>Lebanon</a:t>
            </a:r>
            <a:r>
              <a:rPr lang="en-US" sz="1800" b="0" dirty="0">
                <a:latin typeface="Palatino Linotype" panose="02040502050505030304" pitchFamily="18" charset="0"/>
                <a:cs typeface="Arial" pitchFamily="34" charset="0"/>
              </a:rPr>
              <a:t> (</a:t>
            </a:r>
            <a:r>
              <a:rPr lang="en-US" sz="1800" dirty="0">
                <a:latin typeface="Palatino Linotype" panose="02040502050505030304" pitchFamily="18" charset="0"/>
                <a:cs typeface="Arial" pitchFamily="34" charset="0"/>
              </a:rPr>
              <a:t>down 1.7</a:t>
            </a:r>
            <a:r>
              <a:rPr lang="en-US" sz="1800" dirty="0" smtClean="0">
                <a:latin typeface="Palatino Linotype" panose="02040502050505030304" pitchFamily="18" charset="0"/>
                <a:cs typeface="Arial" pitchFamily="34" charset="0"/>
              </a:rPr>
              <a:t>%</a:t>
            </a:r>
            <a:r>
              <a:rPr lang="en-US" sz="1800" b="0" dirty="0" smtClean="0">
                <a:latin typeface="Palatino Linotype" panose="02040502050505030304" pitchFamily="18" charset="0"/>
                <a:cs typeface="Arial" pitchFamily="34" charset="0"/>
              </a:rPr>
              <a:t>).” – State of the Internet, Akamai</a:t>
            </a:r>
            <a:endParaRPr lang="en-US" sz="1800" b="0" dirty="0" smtClean="0">
              <a:solidFill>
                <a:srgbClr val="C00000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0018" y="421955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32418" y="467014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MEVP Speeds: A Real Life 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84" y="1740609"/>
            <a:ext cx="2259877" cy="4011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2" y="1740609"/>
            <a:ext cx="2259877" cy="40112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71302" y="1463330"/>
            <a:ext cx="1949570" cy="2003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400" dirty="0" smtClean="0">
                <a:latin typeface="Palatino Linotype" panose="02040502050505030304" pitchFamily="18" charset="0"/>
                <a:cs typeface="Arial" pitchFamily="34" charset="0"/>
              </a:rPr>
              <a:t>WIFI – Morning Test</a:t>
            </a:r>
            <a:endParaRPr lang="en-US" sz="1400" b="1" dirty="0" smtClean="0"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570" y="1463330"/>
            <a:ext cx="1949570" cy="2003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400" dirty="0" smtClean="0">
                <a:latin typeface="Palatino Linotype" panose="02040502050505030304" pitchFamily="18" charset="0"/>
                <a:cs typeface="Arial" pitchFamily="34" charset="0"/>
              </a:rPr>
              <a:t>3G – Morning Test</a:t>
            </a:r>
            <a:endParaRPr lang="en-US" sz="1400" b="1" dirty="0" smtClean="0"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08706" y="2743200"/>
            <a:ext cx="785003" cy="448574"/>
          </a:xfrm>
          <a:prstGeom prst="ellipse">
            <a:avLst/>
          </a:prstGeom>
          <a:noFill/>
          <a:ln w="19050" cmpd="sng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5400000">
            <a:off x="1709717" y="4340763"/>
            <a:ext cx="2803584" cy="505606"/>
          </a:xfrm>
          <a:prstGeom prst="curvedConnector3">
            <a:avLst>
              <a:gd name="adj1" fmla="val 91846"/>
            </a:avLst>
          </a:prstGeom>
          <a:ln w="28575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2417" y="5984198"/>
            <a:ext cx="6715363" cy="60112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400" b="0" dirty="0" smtClean="0">
                <a:latin typeface="Palatino Linotype" panose="02040502050505030304" pitchFamily="18" charset="0"/>
                <a:cs typeface="Arial" pitchFamily="34" charset="0"/>
              </a:rPr>
              <a:t>A download speed as low as 0.4 Mbps can be witnessed, through a </a:t>
            </a:r>
            <a:r>
              <a:rPr lang="en-US" sz="1400" dirty="0" smtClean="0">
                <a:latin typeface="Palatino Linotype" panose="02040502050505030304" pitchFamily="18" charset="0"/>
                <a:cs typeface="Arial" pitchFamily="34" charset="0"/>
              </a:rPr>
              <a:t>2.3Mbps HDSL </a:t>
            </a:r>
            <a:r>
              <a:rPr lang="en-US" sz="1400" b="0" dirty="0" err="1" smtClean="0">
                <a:latin typeface="Palatino Linotype" panose="02040502050505030304" pitchFamily="18" charset="0"/>
                <a:cs typeface="Arial" pitchFamily="34" charset="0"/>
              </a:rPr>
              <a:t>Ogero</a:t>
            </a:r>
            <a:r>
              <a:rPr lang="en-US" sz="1400" b="0" dirty="0" smtClean="0">
                <a:latin typeface="Palatino Linotype" panose="02040502050505030304" pitchFamily="18" charset="0"/>
                <a:cs typeface="Arial" pitchFamily="34" charset="0"/>
              </a:rPr>
              <a:t> subscription </a:t>
            </a:r>
            <a:r>
              <a:rPr lang="en-US" sz="1400" i="1" dirty="0" smtClean="0">
                <a:latin typeface="Palatino Linotype" panose="02040502050505030304" pitchFamily="18" charset="0"/>
                <a:cs typeface="Arial" pitchFamily="34" charset="0"/>
              </a:rPr>
              <a:t>(costing 125,000L.L. per month for a mere 80 GB consumption + 2000 L.L. for every extra GB)</a:t>
            </a:r>
            <a:endParaRPr lang="en-US" sz="1400" b="0" dirty="0" smtClean="0">
              <a:latin typeface="Palatino Linotype" panose="02040502050505030304" pitchFamily="18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76" y="1740609"/>
            <a:ext cx="2259877" cy="40112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68" y="1740609"/>
            <a:ext cx="2259877" cy="401128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50034" y="1463330"/>
            <a:ext cx="1949570" cy="2003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400" dirty="0" smtClean="0">
                <a:latin typeface="Palatino Linotype" panose="02040502050505030304" pitchFamily="18" charset="0"/>
                <a:cs typeface="Arial" pitchFamily="34" charset="0"/>
              </a:rPr>
              <a:t>3G – Evening Test</a:t>
            </a:r>
            <a:endParaRPr lang="en-US" sz="1400" b="1" dirty="0" smtClean="0"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8766" y="1463330"/>
            <a:ext cx="2259877" cy="2003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400" dirty="0" smtClean="0">
                <a:latin typeface="Palatino Linotype" panose="02040502050505030304" pitchFamily="18" charset="0"/>
                <a:cs typeface="Arial" pitchFamily="34" charset="0"/>
              </a:rPr>
              <a:t>WIFI– Evening Test</a:t>
            </a:r>
            <a:endParaRPr lang="en-US" sz="1400" b="1" dirty="0" smtClean="0">
              <a:latin typeface="Palatino Linotype" panose="020405020505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934" name="Picture 86" descr="http://www.master-media.tv/images/281_TwoFour54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40" y="4542398"/>
            <a:ext cx="714772" cy="5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64938" y="1732495"/>
            <a:ext cx="1027845" cy="957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19" dirty="0">
                <a:solidFill>
                  <a:srgbClr val="61717E"/>
                </a:solidFill>
                <a:latin typeface="Trebuchet MS" pitchFamily="34" charset="0"/>
              </a:rPr>
              <a:t>15</a:t>
            </a:r>
          </a:p>
        </p:txBody>
      </p:sp>
      <p:pic>
        <p:nvPicPr>
          <p:cNvPr id="4" name="Picture 3" descr="MEVP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876" y="1594909"/>
            <a:ext cx="2248921" cy="415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596" y="3230147"/>
            <a:ext cx="1268232" cy="279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9" dirty="0">
                <a:solidFill>
                  <a:srgbClr val="61717E"/>
                </a:solidFill>
                <a:latin typeface="Trebuchet MS" pitchFamily="34" charset="0"/>
              </a:rPr>
              <a:t>raised so far 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447" y="2181757"/>
            <a:ext cx="3606661" cy="109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99" dirty="0">
                <a:solidFill>
                  <a:srgbClr val="363F47"/>
                </a:solidFill>
                <a:latin typeface="Trebuchet MS" pitchFamily="34" charset="0"/>
              </a:rPr>
              <a:t>$100+</a:t>
            </a:r>
            <a:r>
              <a:rPr lang="en-US" sz="1625" dirty="0">
                <a:solidFill>
                  <a:srgbClr val="363F47"/>
                </a:solidFill>
                <a:latin typeface="Trebuchet MS" pitchFamily="34" charset="0"/>
              </a:rPr>
              <a:t> </a:t>
            </a:r>
            <a:r>
              <a:rPr lang="en-US" sz="1896" dirty="0">
                <a:solidFill>
                  <a:srgbClr val="363F47"/>
                </a:solidFill>
                <a:latin typeface="Trebuchet MS" pitchFamily="34" charset="0"/>
              </a:rPr>
              <a:t>million</a:t>
            </a:r>
            <a:endParaRPr lang="en-US" sz="1354" dirty="0">
              <a:solidFill>
                <a:srgbClr val="363F47"/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607" y="3971951"/>
            <a:ext cx="769763" cy="1290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786" dirty="0">
                <a:solidFill>
                  <a:srgbClr val="61717E"/>
                </a:solidFill>
                <a:latin typeface="Trebuchet MS" pitchFamily="34" charset="0"/>
              </a:rPr>
              <a:t>4</a:t>
            </a:r>
            <a:endParaRPr lang="en-US" sz="2979" dirty="0">
              <a:solidFill>
                <a:srgbClr val="61717E"/>
              </a:solidFill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665" y="4699061"/>
            <a:ext cx="2064989" cy="758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3" dirty="0">
                <a:solidFill>
                  <a:srgbClr val="61717E"/>
                </a:solidFill>
                <a:latin typeface="Trebuchet MS" pitchFamily="34" charset="0"/>
              </a:rPr>
              <a:t>- Middle East Venture Fund</a:t>
            </a:r>
          </a:p>
          <a:p>
            <a:r>
              <a:rPr lang="en-US" sz="1083" dirty="0">
                <a:solidFill>
                  <a:srgbClr val="61717E"/>
                </a:solidFill>
                <a:latin typeface="Trebuchet MS" pitchFamily="34" charset="0"/>
              </a:rPr>
              <a:t>- Building Block Equity Fund</a:t>
            </a:r>
          </a:p>
          <a:p>
            <a:r>
              <a:rPr lang="en-US" sz="1083" dirty="0">
                <a:solidFill>
                  <a:srgbClr val="61717E"/>
                </a:solidFill>
                <a:latin typeface="Trebuchet MS" pitchFamily="34" charset="0"/>
              </a:rPr>
              <a:t>- IMPACT Fund</a:t>
            </a:r>
          </a:p>
          <a:p>
            <a:r>
              <a:rPr lang="en-US" sz="1083" dirty="0">
                <a:solidFill>
                  <a:srgbClr val="61717E"/>
                </a:solidFill>
                <a:latin typeface="Trebuchet MS" pitchFamily="34" charset="0"/>
              </a:rPr>
              <a:t>- Middle East Venture Fund 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7749" y="5350642"/>
            <a:ext cx="1402948" cy="717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62" dirty="0">
                <a:solidFill>
                  <a:srgbClr val="61717E"/>
                </a:solidFill>
                <a:latin typeface="Trebuchet MS" pitchFamily="34" charset="0"/>
              </a:rPr>
              <a:t>300+</a:t>
            </a:r>
            <a:endParaRPr lang="en-US" sz="1354" dirty="0">
              <a:solidFill>
                <a:srgbClr val="61717E"/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4938" y="2491365"/>
            <a:ext cx="1459054" cy="509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5" dirty="0">
                <a:solidFill>
                  <a:srgbClr val="61717E"/>
                </a:solidFill>
                <a:latin typeface="Trebuchet MS" pitchFamily="34" charset="0"/>
              </a:rPr>
              <a:t>Co-investors </a:t>
            </a:r>
          </a:p>
          <a:p>
            <a:r>
              <a:rPr lang="en-US" sz="1083" dirty="0">
                <a:solidFill>
                  <a:srgbClr val="61717E"/>
                </a:solidFill>
                <a:latin typeface="Trebuchet MS" pitchFamily="34" charset="0"/>
              </a:rPr>
              <a:t>we partnered with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5579" y="2007349"/>
            <a:ext cx="1250663" cy="467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9" dirty="0">
                <a:solidFill>
                  <a:srgbClr val="61717E"/>
                </a:solidFill>
                <a:latin typeface="Trebuchet MS" pitchFamily="34" charset="0"/>
              </a:rPr>
              <a:t>Companies </a:t>
            </a:r>
          </a:p>
          <a:p>
            <a:r>
              <a:rPr lang="en-US" sz="1219" dirty="0">
                <a:solidFill>
                  <a:srgbClr val="61717E"/>
                </a:solidFill>
                <a:latin typeface="Trebuchet MS" pitchFamily="34" charset="0"/>
              </a:rPr>
              <a:t>we invested 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4944" y="1388291"/>
            <a:ext cx="1996045" cy="129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86" dirty="0">
                <a:solidFill>
                  <a:srgbClr val="363F47"/>
                </a:solidFill>
                <a:latin typeface="Trebuchet MS" pitchFamily="34" charset="0"/>
              </a:rPr>
              <a:t>25</a:t>
            </a:r>
          </a:p>
        </p:txBody>
      </p:sp>
      <p:pic>
        <p:nvPicPr>
          <p:cNvPr id="1031" name="Picture 7" descr="C:\Users\Admin2\Desktop\Michael\Dropbox\Michael Mitsakos MEVP\Pictures\Portfolio company logos\potenti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600" y="5171998"/>
            <a:ext cx="1110038" cy="462515"/>
          </a:xfrm>
          <a:prstGeom prst="rect">
            <a:avLst/>
          </a:prstGeom>
          <a:noFill/>
        </p:spPr>
      </p:pic>
      <p:pic>
        <p:nvPicPr>
          <p:cNvPr id="1032" name="Picture 8" descr="C:\Users\Admin2\Desktop\Michael\Dropbox\Michael Mitsakos MEVP\Pictures\Portfolio company logos\fadel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174" y="3755731"/>
            <a:ext cx="1131855" cy="287602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8145747" y="5719658"/>
            <a:ext cx="1410964" cy="279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9" dirty="0">
                <a:solidFill>
                  <a:srgbClr val="363F47"/>
                </a:solidFill>
                <a:latin typeface="Trebuchet MS" pitchFamily="34" charset="0"/>
              </a:rPr>
              <a:t>... and counting!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3076" y="4131591"/>
            <a:ext cx="1322478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50" dirty="0">
                <a:solidFill>
                  <a:srgbClr val="61717E"/>
                </a:solidFill>
                <a:latin typeface="Trebuchet MS" pitchFamily="34" charset="0"/>
              </a:rPr>
              <a:t>Funds</a:t>
            </a:r>
            <a:endParaRPr lang="en-US" sz="1083" dirty="0">
              <a:solidFill>
                <a:srgbClr val="61717E"/>
              </a:solidFill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4941" y="5896109"/>
            <a:ext cx="1125629" cy="279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9" dirty="0">
                <a:solidFill>
                  <a:srgbClr val="61717E"/>
                </a:solidFill>
                <a:latin typeface="Trebuchet MS" pitchFamily="34" charset="0"/>
              </a:rPr>
              <a:t>Jobs created</a:t>
            </a: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 rotWithShape="1">
          <a:blip r:embed="rId6" cstate="print"/>
          <a:srcRect r="-1365" b="20836"/>
          <a:stretch/>
        </p:blipFill>
        <p:spPr bwMode="auto">
          <a:xfrm>
            <a:off x="7252030" y="3095860"/>
            <a:ext cx="2222820" cy="165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15" y="5696487"/>
            <a:ext cx="759612" cy="841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24" y="4035024"/>
            <a:ext cx="1049901" cy="5224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15" y="2816359"/>
            <a:ext cx="1492617" cy="604963"/>
          </a:xfrm>
          <a:prstGeom prst="rect">
            <a:avLst/>
          </a:prstGeom>
        </p:spPr>
      </p:pic>
      <p:pic>
        <p:nvPicPr>
          <p:cNvPr id="31" name="Picture 11" descr="C:\Users\Admin2\Desktop\Michael\Dropbox\Michael Mitsakos MEVP\Pictures\Portfolio company logos\gate2pla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3321" y="3983745"/>
            <a:ext cx="606147" cy="383708"/>
          </a:xfrm>
          <a:prstGeom prst="rect">
            <a:avLst/>
          </a:prstGeom>
          <a:noFill/>
        </p:spPr>
      </p:pic>
      <p:pic>
        <p:nvPicPr>
          <p:cNvPr id="32" name="Picture 13" descr="C:\Users\Admin2\Desktop\Michael\Dropbox\Michael Mitsakos MEVP\Pictures\Portfolio company logos\laimoon.gif"/>
          <p:cNvPicPr>
            <a:picLocks noChangeAspect="1" noChangeArrowheads="1"/>
          </p:cNvPicPr>
          <p:nvPr/>
        </p:nvPicPr>
        <p:blipFill>
          <a:blip r:embed="rId11" cstate="print"/>
          <a:srcRect l="16000" t="24000" r="12000" b="28000"/>
          <a:stretch>
            <a:fillRect/>
          </a:stretch>
        </p:blipFill>
        <p:spPr bwMode="auto">
          <a:xfrm>
            <a:off x="4033309" y="3481890"/>
            <a:ext cx="1276418" cy="425473"/>
          </a:xfrm>
          <a:prstGeom prst="rect">
            <a:avLst/>
          </a:prstGeom>
          <a:noFill/>
        </p:spPr>
      </p:pic>
      <p:pic>
        <p:nvPicPr>
          <p:cNvPr id="33" name="Picture 15" descr="C:\Users\Admin2\Desktop\Michael\Dropbox\Michael Mitsakos MEVP\Pictures\Portfolio company logos\luxuryclose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49375" y="6118528"/>
            <a:ext cx="1486647" cy="353720"/>
          </a:xfrm>
          <a:prstGeom prst="rect">
            <a:avLst/>
          </a:prstGeom>
          <a:noFill/>
        </p:spPr>
      </p:pic>
      <p:pic>
        <p:nvPicPr>
          <p:cNvPr id="34" name="Picture 17" descr="C:\Users\Admin2\Desktop\Michael\Dropbox\Michael Mitsakos MEVP\Pictures\Portfolio company logos\pinpa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3903" y="5567722"/>
            <a:ext cx="1102340" cy="296698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74" y="4170387"/>
            <a:ext cx="863490" cy="4692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79" y="4893763"/>
            <a:ext cx="699100" cy="568937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35608" y="486438"/>
            <a:ext cx="9317350" cy="601062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Middle East Venture Partners is MENA’s pioneer VC with $100M+ in AUM</a:t>
            </a:r>
          </a:p>
        </p:txBody>
      </p:sp>
      <p:pic>
        <p:nvPicPr>
          <p:cNvPr id="334932" name="Picture 84" descr="http://s3.amazonaws.com/crunchbase_prod_assets/assets/images/resized/0010/3091/103091v8-max-250x25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33" y="4711741"/>
            <a:ext cx="838871" cy="3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59" y="4628593"/>
            <a:ext cx="1396604" cy="749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04" y="2689552"/>
            <a:ext cx="912454" cy="73177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475598" y="1236238"/>
            <a:ext cx="3268980" cy="5423354"/>
          </a:xfrm>
          <a:prstGeom prst="rect">
            <a:avLst/>
          </a:prstGeom>
          <a:solidFill>
            <a:srgbClr val="B6BF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0018" y="421955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6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32418" y="467014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Ending Note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3050" y="3338540"/>
            <a:ext cx="9045983" cy="80150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2800" b="0" dirty="0" smtClean="0">
                <a:latin typeface="Palatino Linotype" panose="02040502050505030304" pitchFamily="18" charset="0"/>
                <a:cs typeface="Arial" pitchFamily="34" charset="0"/>
              </a:rPr>
              <a:t>VCs require faster internet to empower economic development and create knowledge-based jobs</a:t>
            </a:r>
            <a:endParaRPr lang="en-US" sz="2800" b="0" dirty="0" smtClean="0">
              <a:solidFill>
                <a:srgbClr val="C00000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6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8750" y="474117"/>
            <a:ext cx="9674007" cy="601062"/>
          </a:xfrm>
        </p:spPr>
        <p:txBody>
          <a:bodyPr anchor="ctr"/>
          <a:lstStyle/>
          <a:p>
            <a:r>
              <a:rPr lang="en-US" dirty="0" smtClean="0">
                <a:latin typeface="Palatino Linotype" panose="02040502050505030304" pitchFamily="18" charset="0"/>
              </a:rPr>
              <a:t>All indicators are in favor of a growing digital economy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/>
          </p:nvPr>
        </p:nvGraphicFramePr>
        <p:xfrm>
          <a:off x="453038" y="1333929"/>
          <a:ext cx="39297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77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Nominal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GDP per capita in the Arab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 World</a:t>
                      </a:r>
                    </a:p>
                    <a:p>
                      <a:pPr algn="l"/>
                      <a:r>
                        <a:rPr lang="en-US" sz="1200" b="0" i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(USDs)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Chart 64"/>
          <p:cNvGraphicFramePr/>
          <p:nvPr>
            <p:extLst/>
          </p:nvPr>
        </p:nvGraphicFramePr>
        <p:xfrm>
          <a:off x="621675" y="4893587"/>
          <a:ext cx="3985838" cy="139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/>
          </p:nvPr>
        </p:nvGraphicFramePr>
        <p:xfrm>
          <a:off x="568409" y="4172606"/>
          <a:ext cx="42135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55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Internet users 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in the 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Arab World</a:t>
                      </a:r>
                      <a:endParaRPr lang="en-US" sz="1200" b="1" baseline="0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1200" b="0" i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(in Millions</a:t>
                      </a:r>
                      <a:r>
                        <a:rPr lang="en-US" sz="1200" b="0" i="1" baseline="0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)</a:t>
                      </a:r>
                      <a:endParaRPr lang="en-US" sz="1200" b="0" i="1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636074" y="4701670"/>
            <a:ext cx="1151878" cy="430924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300" i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CAGR: 12%</a:t>
            </a:r>
          </a:p>
        </p:txBody>
      </p:sp>
      <p:graphicFrame>
        <p:nvGraphicFramePr>
          <p:cNvPr id="34" name="Chart 33"/>
          <p:cNvGraphicFramePr/>
          <p:nvPr>
            <p:extLst/>
          </p:nvPr>
        </p:nvGraphicFramePr>
        <p:xfrm>
          <a:off x="568409" y="1953419"/>
          <a:ext cx="3970367" cy="211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" name="Rectangle 27"/>
          <p:cNvSpPr/>
          <p:nvPr/>
        </p:nvSpPr>
        <p:spPr>
          <a:xfrm>
            <a:off x="1886066" y="2280849"/>
            <a:ext cx="1151878" cy="430924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i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CAGR: 2.4%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1932" y="1823905"/>
            <a:ext cx="3807323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21677" y="4662582"/>
            <a:ext cx="3807323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5266042" y="1317264"/>
          <a:ext cx="39297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772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Smartphone Users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 in the A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rab World (2014)</a:t>
                      </a:r>
                    </a:p>
                    <a:p>
                      <a:pPr algn="l" rtl="0"/>
                      <a:r>
                        <a:rPr lang="en-US" sz="1200" b="0" i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(in Millions)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Chart 52"/>
          <p:cNvGraphicFramePr/>
          <p:nvPr>
            <p:extLst/>
          </p:nvPr>
        </p:nvGraphicFramePr>
        <p:xfrm>
          <a:off x="5131293" y="2125825"/>
          <a:ext cx="4279037" cy="196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4" name="Rectangle 53"/>
          <p:cNvSpPr/>
          <p:nvPr/>
        </p:nvSpPr>
        <p:spPr>
          <a:xfrm>
            <a:off x="5800340" y="2009655"/>
            <a:ext cx="490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113%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31381" y="2009655"/>
            <a:ext cx="426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33%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595680" y="2009655"/>
            <a:ext cx="490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121%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48709" y="2009655"/>
            <a:ext cx="490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105%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70610" y="2009655"/>
            <a:ext cx="490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107%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908546" y="2009655"/>
            <a:ext cx="426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50%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15432" y="2009655"/>
            <a:ext cx="426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28%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755884" y="2009655"/>
            <a:ext cx="426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64%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62" name="Cloud 61"/>
          <p:cNvSpPr/>
          <p:nvPr/>
        </p:nvSpPr>
        <p:spPr>
          <a:xfrm>
            <a:off x="7936308" y="2442104"/>
            <a:ext cx="1154813" cy="379281"/>
          </a:xfrm>
          <a:prstGeom prst="cloud">
            <a:avLst/>
          </a:prstGeom>
          <a:noFill/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000" i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2014E =83M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5318302" y="1821356"/>
            <a:ext cx="3807323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2829" y="6457247"/>
            <a:ext cx="6565900" cy="1431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000" b="0" i="1" dirty="0" smtClean="0">
                <a:latin typeface="Palatino Linotype" panose="02040502050505030304" pitchFamily="18" charset="0"/>
                <a:cs typeface="Arial" pitchFamily="34" charset="0"/>
              </a:rPr>
              <a:t>Source: World Bank, KPCB, Internet World Stats, PayPal, IPSOS, MEVP analysis, Informa IC, PayTabs, WSJ, Ernst &amp; Young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12052" y="5618437"/>
            <a:ext cx="65" cy="18607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endParaRPr lang="en-US" sz="1300" b="1" dirty="0" smtClean="0">
              <a:latin typeface="+mn-lt"/>
              <a:cs typeface="Arial" pitchFamily="34" charset="0"/>
            </a:endParaRPr>
          </a:p>
        </p:txBody>
      </p:sp>
      <p:graphicFrame>
        <p:nvGraphicFramePr>
          <p:cNvPr id="32" name="Chart 31"/>
          <p:cNvGraphicFramePr/>
          <p:nvPr>
            <p:extLst/>
          </p:nvPr>
        </p:nvGraphicFramePr>
        <p:xfrm>
          <a:off x="4995753" y="4893587"/>
          <a:ext cx="4501598" cy="156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5283798" y="4172606"/>
          <a:ext cx="42135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55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E-commerce Growth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in the 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Arab World</a:t>
                      </a:r>
                      <a:endParaRPr lang="en-US" sz="1200" b="1" baseline="0" dirty="0" smtClean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  <a:p>
                      <a:pPr algn="l"/>
                      <a:r>
                        <a:rPr lang="en-US" sz="1200" b="0" i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(USDs in Billions)</a:t>
                      </a:r>
                      <a:endParaRPr lang="en-US" sz="1200" b="0" i="1" dirty="0" smtClean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809572" y="4786344"/>
            <a:ext cx="1151878" cy="430924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3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CAGR: 21%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230" y="3433823"/>
            <a:ext cx="822960" cy="14311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000" b="1" dirty="0" smtClean="0">
                <a:latin typeface="Palatino Linotype" panose="02040502050505030304" pitchFamily="18" charset="0"/>
                <a:cs typeface="Arial" pitchFamily="34" charset="0"/>
              </a:rPr>
              <a:t>Arab Spring</a:t>
            </a:r>
          </a:p>
        </p:txBody>
      </p:sp>
      <p:sp>
        <p:nvSpPr>
          <p:cNvPr id="6" name="Lightning Bolt 5"/>
          <p:cNvSpPr/>
          <p:nvPr/>
        </p:nvSpPr>
        <p:spPr>
          <a:xfrm>
            <a:off x="1799979" y="3601914"/>
            <a:ext cx="154023" cy="181772"/>
          </a:xfrm>
          <a:prstGeom prst="lightningBolt">
            <a:avLst/>
          </a:prstGeom>
          <a:solidFill>
            <a:schemeClr val="accent3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15077" y="2012202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79</a:t>
            </a:r>
            <a:endParaRPr lang="en-US" sz="1000" i="1" dirty="0"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27143" y="2012202"/>
            <a:ext cx="377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111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26905" y="2012202"/>
            <a:ext cx="377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112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39667" y="2012202"/>
            <a:ext cx="377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109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47936" y="2012202"/>
            <a:ext cx="377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Palatino Linotype" panose="02040502050505030304" pitchFamily="18" charset="0"/>
                <a:cs typeface="Arial" pitchFamily="34" charset="0"/>
              </a:rPr>
              <a:t>101</a:t>
            </a:r>
            <a:endParaRPr lang="en-US" sz="1000" i="1" dirty="0">
              <a:latin typeface="Palatino Linotype" panose="0204050205050503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0794" y="1872912"/>
            <a:ext cx="593954" cy="524801"/>
            <a:chOff x="444160" y="1872912"/>
            <a:chExt cx="593954" cy="524801"/>
          </a:xfrm>
        </p:grpSpPr>
        <p:sp>
          <p:nvSpPr>
            <p:cNvPr id="47" name="Pentagon 46"/>
            <p:cNvSpPr/>
            <p:nvPr/>
          </p:nvSpPr>
          <p:spPr>
            <a:xfrm>
              <a:off x="453038" y="1872912"/>
              <a:ext cx="585076" cy="524801"/>
            </a:xfrm>
            <a:prstGeom prst="homePlate">
              <a:avLst>
                <a:gd name="adj" fmla="val 25129"/>
              </a:avLst>
            </a:prstGeom>
            <a:noFill/>
            <a:ln w="9525" cmpd="sng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3000"/>
                </a:lnSpc>
              </a:pPr>
              <a:r>
                <a:rPr lang="en-US" sz="900" b="0" dirty="0">
                  <a:solidFill>
                    <a:schemeClr val="tx1"/>
                  </a:solidFill>
                  <a:latin typeface="Palatino Linotype" panose="02040502050505030304" pitchFamily="18" charset="0"/>
                  <a:cs typeface="Arial" pitchFamily="34" charset="0"/>
                </a:rPr>
                <a:t>Crude </a:t>
              </a:r>
              <a:r>
                <a:rPr lang="en-US" sz="900" b="0" dirty="0" smtClean="0">
                  <a:solidFill>
                    <a:schemeClr val="tx1"/>
                  </a:solidFill>
                  <a:latin typeface="Palatino Linotype" panose="02040502050505030304" pitchFamily="18" charset="0"/>
                  <a:cs typeface="Arial" pitchFamily="34" charset="0"/>
                </a:rPr>
                <a:t/>
              </a:r>
              <a:br>
                <a:rPr lang="en-US" sz="900" b="0" dirty="0" smtClean="0">
                  <a:solidFill>
                    <a:schemeClr val="tx1"/>
                  </a:solidFill>
                  <a:latin typeface="Palatino Linotype" panose="02040502050505030304" pitchFamily="18" charset="0"/>
                  <a:cs typeface="Arial" pitchFamily="34" charset="0"/>
                </a:rPr>
              </a:br>
              <a:r>
                <a:rPr lang="en-US" sz="900" b="0" dirty="0" smtClean="0">
                  <a:solidFill>
                    <a:schemeClr val="tx1"/>
                  </a:solidFill>
                  <a:latin typeface="Palatino Linotype" panose="02040502050505030304" pitchFamily="18" charset="0"/>
                  <a:cs typeface="Arial" pitchFamily="34" charset="0"/>
                </a:rPr>
                <a:t>oil price (USD/</a:t>
              </a:r>
              <a:br>
                <a:rPr lang="en-US" sz="900" b="0" dirty="0" smtClean="0">
                  <a:solidFill>
                    <a:schemeClr val="tx1"/>
                  </a:solidFill>
                  <a:latin typeface="Palatino Linotype" panose="02040502050505030304" pitchFamily="18" charset="0"/>
                  <a:cs typeface="Arial" pitchFamily="34" charset="0"/>
                </a:rPr>
              </a:br>
              <a:r>
                <a:rPr lang="en-US" sz="900" b="0" dirty="0" smtClean="0">
                  <a:solidFill>
                    <a:schemeClr val="tx1"/>
                  </a:solidFill>
                  <a:latin typeface="Palatino Linotype" panose="02040502050505030304" pitchFamily="18" charset="0"/>
                  <a:cs typeface="Arial" pitchFamily="34" charset="0"/>
                </a:rPr>
                <a:t>barrel)</a:t>
              </a:r>
              <a:endParaRPr lang="en-US" sz="900" b="0" dirty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4160" y="1872912"/>
              <a:ext cx="45719" cy="524801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3000"/>
                </a:lnSpc>
              </a:pPr>
              <a:endParaRPr lang="en-US" sz="1300" b="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66042" y="1917303"/>
            <a:ext cx="581249" cy="430924"/>
            <a:chOff x="5266042" y="1917303"/>
            <a:chExt cx="581249" cy="430924"/>
          </a:xfrm>
        </p:grpSpPr>
        <p:sp>
          <p:nvSpPr>
            <p:cNvPr id="64" name="Pentagon 63"/>
            <p:cNvSpPr/>
            <p:nvPr/>
          </p:nvSpPr>
          <p:spPr>
            <a:xfrm>
              <a:off x="5292323" y="1917303"/>
              <a:ext cx="554968" cy="430924"/>
            </a:xfrm>
            <a:prstGeom prst="homePlate">
              <a:avLst>
                <a:gd name="adj" fmla="val 25129"/>
              </a:avLst>
            </a:prstGeom>
            <a:noFill/>
            <a:ln w="9525" cmpd="sng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3000"/>
                </a:lnSpc>
              </a:pPr>
              <a:r>
                <a:rPr lang="en-US" sz="900" b="0" dirty="0" smtClean="0">
                  <a:solidFill>
                    <a:schemeClr val="tx1"/>
                  </a:solidFill>
                  <a:latin typeface="Palatino Linotype" panose="02040502050505030304" pitchFamily="18" charset="0"/>
                  <a:cs typeface="Arial" pitchFamily="34" charset="0"/>
                </a:rPr>
                <a:t>Penetra-tion</a:t>
              </a:r>
              <a:endParaRPr lang="en-US" sz="900" b="0" dirty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endParaRPr>
            </a:p>
            <a:p>
              <a:pPr algn="ctr">
                <a:lnSpc>
                  <a:spcPct val="93000"/>
                </a:lnSpc>
              </a:pPr>
              <a:r>
                <a:rPr lang="en-US" sz="900" b="0" dirty="0">
                  <a:solidFill>
                    <a:schemeClr val="tx1"/>
                  </a:solidFill>
                  <a:latin typeface="Palatino Linotype" panose="02040502050505030304" pitchFamily="18" charset="0"/>
                  <a:cs typeface="Arial" pitchFamily="34" charset="0"/>
                </a:rPr>
                <a:t>Rate </a:t>
              </a:r>
              <a:r>
                <a:rPr lang="en-US" sz="900" b="0" dirty="0" smtClean="0">
                  <a:solidFill>
                    <a:schemeClr val="tx1"/>
                  </a:solidFill>
                  <a:latin typeface="Palatino Linotype" panose="02040502050505030304" pitchFamily="18" charset="0"/>
                  <a:cs typeface="Arial" pitchFamily="34" charset="0"/>
                </a:rPr>
                <a:t>(%)</a:t>
              </a:r>
              <a:endParaRPr lang="en-US" sz="900" b="0" dirty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66042" y="1917303"/>
              <a:ext cx="52260" cy="43092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3000"/>
                </a:lnSpc>
              </a:pPr>
              <a:endParaRPr lang="en-US" sz="1300" b="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5283798" y="4662582"/>
            <a:ext cx="3807323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79588" name="AutoShape 4" descr="data:image/jpeg;base64,/9j/4AAQSkZJRgABAQAAAQABAAD/2wCEAAkGBhISERISExQVFRQUFhcVEhcVFhUVFhUVFBcXGBgXGBgXGyYfFx0kGRUVHy8iJCkpLCwsFx4xNTAqNSYrLCkBCQoKDgwOGg8PGiwkHCU1KjAsLCwsLCwsLCwsLCwsLC8qKiksLCwsLCkwLCwsLCksKSwsLS8vLCwsLC8sLCwsLP/AABEIAHsBmAMBIgACEQEDEQH/xAAcAAEAAgMBAQEAAAAAAAAAAAAABgcDBAUBAgj/xABIEAACAQICBgUGDAQFAwUAAAABAgADEQQhBQYSMUFRE2FxgZEHIjJyobEUIyQzQlJiY3OCs8GSstHhQ3SiwvAlU8MVNDWT4v/EABoBAQADAQEBAAAAAAAAAAAAAAABAgMEBQb/xAAzEQACAgECAgUMAgMBAAAAAAAAAQIDEQQSITEFQVGBwRMUMjNhcZGhsdHh8CLxIyRyFf/aAAwDAQACEQMRAD8AvGIiAIiebQgHsTzaE9gCJ4TPYAiIgCIiAIiIAieEz2AIiIAiIgCIiAIiIAiIgCIiAIiIAiIgCIiAIiIAiIgCIiAIieXgHsREAREQBET4eqq7yB2kCAfcREAREQBERAORpet54U+iFvbgSSRnz3e2aPmfVXwEyawH40eoPe019F0lepZ/R2Sd5XO44gyQZPM+qvgJvaIreeUHoldq3AEEDLle/snN0pSVKlk9HZB3k558SZm0DUtVNzbzDv8AWWAcfXHSiriHSsLqEQ0lbNCDtbT2OTNcW6rDdfPP5NtJvVXELn0SMop8QrEEsi8gPNNuG1JJpLR2GxAC1kpVApuu3smx6jwmbB0aNJBTpCmiDcq7Kgdwmajh5OOOnkrvKZ4HN0jWvVYNmFsADuzAJNuefsmxoatm6/RABA5XvcDqynK0s/xz2OWW71RNrV6oA1S5AyXeetpodgxlYNUfazsbKDuAHVzm9oasSHXeFI2b8ARu8ffOHj3+NqWP0jOpq4cqnaPcYB2YiJAIZjFStWrNVAfZqMiBhtKipYeaDkCTck78+qdXVSqbV6dyVp1BsAm+yrIrbIvwBJtyvacDEVrVa4++qe+djUxrnFH7xP0kmEfSPJpl/mXvfiSWIibnrCIiAIiIAiIgCIiAIiIAiIgCIiAIiIAiIgCIiAIiIBixdXZR2H0VZvAEyE0MHTZFZxtVGUM1Q/ObTC5IbeuZytuky0l8zV/Df+UyCYXEeYnqr7hMbOZ5usaUo59pNdA4lqmGou5uxQbR5kZE99rzfnK1VPyOh6n7mdWax5I7qnmEX7EIiJJoJDMdilJdnAL7br5wvshWICi+4WA7byZzmY/V6jVbbYEMd5U2v2jd3wDR1PxLMtRT6KkbHVcG6jqyB75IZgweCSkoRBYD2nmSd5meAIiIAiIgEe1iX4xTwK2HcTf3icoiTDE00ZfPA2ftbh38JpfBcJ93/H/eSCOAQRNvSiIKlqdtnZG43F8/7TJobDK9QhhcbJPfdf6wQaGyI2RJPU0Xh1F2VQOZJH7zF8Fwn3f8f94JI7aCJIvguE+7/j/vMyaKoEXCgjmCT+8Ai872ra+a54EgeAz98z18DhksXCKDu2m2b+Jm9SVQAFsF4W3W6pGSD7iIgkrPSVa2IxA+9f3zq6q6apUKeIeq9r1VCjMsx6NclUZmRrTuItisSPvXnP8AhAvfK/PjacmcM+X84dVrkupvxJziNf2J+KoADnVex/hQH3zWGvGJv6NAjls1AfHaPunM0NqxicSocWp0z6Lve7DmqjMjrJE7DeTupbLELfrpG388unN8TrjLWWLcs47l9jZwmv4vatSKj61NukA6ypAbwvJPg8bTqoHpsHU7ipv3dR6pV+mdDYjC/OqChNhUQ3QngDfNT2+JmDRGsD4ar0iZg/OJwcfsw4H9oVjTxImvX2Vy23L7lvTHiMQqKXdgqqLsSbADrM+MDjUrU0qobq4DKeo+4yG62aV6TEdFfzKNrjg1UjaueeypW3WTyE2lLCyepdeq4bu3kdWtrcW+ZpEjg9VuiB6wti57wJgbWDFcDhx1FKje3bHunAw9WpVdadJdt2uQL2AA3sx4AXHiLTvU9UK59KugPJaRNu8uL+AmScmcEbLrfRy/dw/fiz6XWTEjetB+wvT94edPRustOqwpsGpVD6Kvaz+owNm7Mj1TgaQ1dxNFS4K1lGZCKUcDmFJIbsuDyvOI+KV133BsQQe8EHgRvBjdJEPUW1PEvg/v+S0YnH1V0qa+HBY3qITTqHmy2s3VdSrd819a9YDQUUqZtVqC99/RpuL253yA53PAzXcsZPSd8VX5TqN3SesNKidg3epa/RoNprcCeCDrYicp9Z67ejTpIOG27Oe8KAB4mRVMUqA78zcnNmZjxJ3sxPfO5gtXMVVG02xRB3BwXfvVSAviZluk+R53nNtrxD4Lxb/BtrrFihv6BuoCont2m9028NreoyroaX2wekp97AAr2soHXNKrqhiBmtem3U1Nlv8AmDm3gZw8U9Sk/R1VKPa4zurDmrfSHtHERmSErb6uMs49vFfveWOjggEEEHMEZgjqn1K+0DrB8GcKT8Q5sw4UifpryW/pDdx53sGaxluO+i9XRyufWJy9J6x0qLbHnVKm/o6YBYdbEkKn5iOq80NbNYTRAo0jaq4uW39Gm7at9Ym4HYTwsYimKVBYXzPWzMzHxZie8ykp4eEc+o1ex7I8+slL6zYhr7NOkg4bTtUPeFCgeJnwusWKG8UG6gKlP23b3TVwerWKqAMxSiDuDA1H7wpAXxMz1tUcQBda1NjyamyX/MGNvAyP5GWdQ/5Yfy+n4N7Da3puroaP27h6Xe4sV7WAE76sCLjMHcZW2JqVKTmnVUo9r2OYYbrqdzD/AIQJt6vawfB6gRj8Q5tY/wCCxORXkhORG4b8s4jPHMmrWNS22f17ybaS+Zq/hv8AymVjh8R5q+qPcJZ2k/mav4b/AMplN0cV5q9g90i3mjHpOW2Ue/wLW1SPyLD+oJ15x9T/AP2OG/DE6GPx9OjTapUYKi7yfcBxPUJrHkepS0qot9i+hnZgASTYDMk5AASL4nX+kGtTpvUUb3GyoPqBjdu3IHhIrrFrc+KOyLpRG5OL9dS38u7nfhqaJwVXE1OjpC5+kx9BBzY+4bz7ZlKxt4ieXd0hKUtlP9lr4LGJVppUQ3VwCp3ZHq4GcvSGs4So1NKZqFLbZ2lVVJAOzc72sQd1s986Oi9HrQo06S3IQWud5O8k9ZJJ75AsfirV8QPvn/aXk2kjt1F064RfJvn8Cd6L0mlentrcZlWVsmVhvU2/bI3Bm5IxqJUumJP33/ipSTy0XlG9E3OtSYiIljYREQDgaxk7SfVtly2r5+y05EmOK2Nn4zZ2ftWt7Zo/JPuv9MAjk6urqHpGPALY9pII9xm98k+6/wBM3sNsbPxezs/Ztb2SQcnSNT403z2QAvVfM/8AOqYekE+dL1LVm7F90+dGvSLnpdm2zltW3364Bk6Sbehm857ejYX5bWfttv7p93wn3X+mZ6ePoKLK6AcgQBAIHrbpoUcRXFUecdnoiw/wdhckvw29u9uO/hOx5Ma9R8LUZgRTNVugB3bGyt9n7O3t99538XVwtUAVOhqAG4DhGAPMbW6b9Iiw2bbNsrWtbqtKKOHk5Iadxtdme35n1ERLHWUvrKflmK/FabepmhBisSA4vTpjbqDg2dlU9RNz2KRxmhrO3y3Ffit+0mPkppjo8S3Eui9yrce1jOZRzI+apqVmqw+WX4k6AnsROk+lMWKwq1Eam4DKwIYHiDKW0zo04evUokk7B80n6SEXU+B8QZd0q7yn0wMXTb61EX/K7f19kysWVk8vpOpSrU+teJ1vJhpMla2HO5SKidj3DD+IA/mkU0rpA/CMQTvNar7HIHsAnQ8mtX5dbnRqA9zUz+04Glm+UYj8ar+o0zfoo86yTemguxssHyaUw1PEVuJqCn+VEVreNQyaSG+Sw/Jav+Yb9OlJlNoeie3o1iiIlQawEUcXiKYyAqEgcg4D28WMt+U3ru3/AFDE+sn6VOVt5HL0mv8AHF+3wZK/Jlitr4UvI0272DL/ALBIrpnTXS4mtUvkXKr6ieavsF+1jO35MqlhjjySmfAVpBqTeaOwTN+ikefbOXm9cf8Ar6lh+T3RYqs2JcXFM7FEHdt2BZ+4EKPzSfSPeT+nbR9Dr22Pa1Rz/bukhm0FhHtaSChTH28fiJzdYNDLiaLUzk486k3FXG49nA8wTOlEs1k6JRUk4vkUg2MOasLHNWB4EZEeNxLP1F0oa2DTaN2pk0mPqeiT17BWVnrOgXG4pRu6Vj/FZj7SZKPJ9iSuEx5H0buO3ov/AMiYQ4SPB0Tdd7i/avh/RG9I6b6atVrf9xyV9QZIP4QO8mS7ye6KFTaxTi+ySlEHgR6b9ueyOVm5yuKbZDsEuXUikFwGGtxTaPaxLH2mK1l8SNBHyt26Xv7zuREToPoTlay6FGJoMoyqL51JuTjcOw7j1GVGcdcWI35EH2gy8ZR2nVC4rEqNwr1bd7k/vMbF1ni9JwxtmvcWZq9pQ19GlmN2SnUpueJKAgE9ZXZPfKoptkOwSeeT9/kONHJnPjRX+kr6m+Q7BKS4pHLq2511N9j8C1NGax0cJo7DNUN2NMbCD0nPUOA5ncJA9N6fq4p9uoch6CD0UHVzPX7t05LVdxJJsABc3so3AX3Dqn1UBUlWBVhvDAqRcXFwcxkQe+Q22sGd2onbFQ5RWP1kg1Z1Tq4w7WaUQfOqWza29aYO89e4de6Wno7RtOhTFOkoVR4k8STvJ6zIN5PNa7FcHVP+XY+PRH/b4cr2HNa0sZPX6PqqjXujz6/sJT+sGL2cXiR9637S4JSmtDfLcV+K37RZyM+k/Vx9/gyd+TOptUK5++/8dOTCQryVn5PX/HP6dOTWWh6J16P1MRERLnUIiIBxNM1PjQOS3HaSbn2CafTTNp9rVR6g97THoVQ1WzAEbJyIvxXnJB89NNzQ1T41hwKEntBAB9pmrplQtWygAbIyAtxPKeaHxapUJc2GyR33Xl2QD3T1Mirc7mAsezIznXknfStBhYspHIgn9pj+F4X7H8H9oBHIvJH8Lwv2P4P7R8Lwv2P4P7QCOzt6tubVF4AqR2m9/cJysaymo5S2zfKwsNw4Tp6tf4v5P90EHciIkElK680DTx+IB+kVqL1h1H+4N4SQeSfSQFTEUCc2Vaidez5r+9PbNvyq6vl0TFoLmkNmrbf0ZNw35ST3MTwldaOx1ShVStTNnpm68jwKnqIuD2zLGGeDP/X1O7q59zP0JE4WrmuGHxajZYJVt59JiAwPG31h1j2bp3Zqe5GamsxfASn/ACjaRFTHuAbiki0/zZs384HdJprbr5SwyMlFlqYg5BQbrTP1nI3W+rvPtlP1GJJZiSSSzE7ySbknrJMpLjwPL190WvJrvJx5K8OWxdWpwp0rd9Rhb2I0i+l3+UYj8et+o0tTyeavthcLeoLVax6RxxUWsq9wzPWTKm0wvynE/j1v1GlWuBz31bKIJ8+JZnknN8JW/wAw36dKTWQjySD5HW/zDfpUpN5pHkerpfUxEpbXp/8AqOK9ZP0qcumUjr6P+o4r1k/Rpyszn6R9Wvf4MkvknG0caOa0R49NIG6FCyNvQlG7UJU+0Sd+R8edjOyh/wCacvylavmjiTXUfFYg39WqB5w/MBtDr2pXHA4p1Z00JLqz82TDyYaQD4Lo/pUXdT2OxqKeyz2/KZLpRequsT4Kv0gBZGAWsg3svAj7SkkjtI43lzaJ05QxKB6NRXHEXsy9TKc1PbLxfDB6GjujOCj1o3p4zWFzuG+ePUCi5IAG8k2Alda+a+I9NsNhW2trzatVfRC8UQ/SJ3EjIC/HdLeDptujVHdIhWldICtXrVRuqVHZfVJ83/SBLB8mOB2sHiCd1WoyjrUIqk/xbQ7pWWGwj1HSnTXadyFQcyfcBvJ4AGXzoLRK4bD0qC5imtifrMc2bvYk98pFcTydDW52Ob/Wyh1uvmsLMvmsOTLkR4gy3vJtpAVMCi386izU27jtL/pZZBfKLq8cPimqqPisQS4PBam91PafPHO7cpo6o6yvgq+3YtSey1kG8gbmX7Que0EjlIjwM6H5tdiXLl+S8YmlovTNHEIHo1FcdRzHUy71PUZt1KoUEsQAN5JsB3manvJprKFSoFBYmwAJJO4AbzKBxuO6WrVq/wDcqPUF+TsWHsIk11+17WqjYXDNtK2VaqPRK8UQ8b8TutkL3ygeDwNSrUSlTF3qNsoOs8TyAFyTyBmcuJ4uutVslCPHH1LK1Aw5GjcS5/xGqlexUCfzK0rSnUyHYJeK6MXD4E0E3U6DLfmdk3Y9ZNz3yiKamw7BDRXWV7I1x7E/AtPUDU+l0VLF1PjHcB6akebTHA2+k3Wd3DnNzX/VM4hOnpD46mMwN9VBns+sN47xxy6Wo3/x+E/CE7ssorB6UNPW6VDHBn54FXcQSOIIyII3EHgQZb2outoxdLo6h+PpAbfDpF3CoB7COB6iJFvKRqh0THF0V+Lc/HqPoOfpj7LHfyOfE2hujsfVoVUrUjsuhuORHFWHFSMjKJbWeXCUtJbh8vqu0/Qko3Wt/l2K/Fb9pcGr2naeLoLWTK+Tqd6ON6n/AJmCDxlN62j5di/xW/aWlxR19INSqi1yz4Mn3kmPyav+Of06cnEgvkiHyav+Of0qcnUmPI69L6mIiIljpEREAjusPzo9Qe8z50B89+Q+9Z9aw/Oj1B7zMGicStOptMbDZI3E5kjl2SSDZ0/QPSBjkCoAPC4Jy9s5uwOY8RJEdOUPrH+Fv6T5/wDV8P8A8Rv6QSR/YHMeIjYHMeIkg/8AV8P/AMRv6TYwuIpVL7Gybbxax8CIBF9gcx4iNgcx4iSXH42jRANSwv6IClma2+yqCxt1DKe4DGUaylqZVgDY5WKnkykAqcxkRI3LOCm6OdueJGdgcx4idrV6gQHbg1gOu17kdWc2dIaSoULdIQCcwqozsQN52UBNt2drTPgcfTrIHpsGU5XHAjeCDmCORzkblnAU452549hsRESS54ygggi4ORBzBBlZ6z+Th0Y1MKu3TOZpfTT1L+kvVvHXLNiQ1kwuojdHEj8/VMNY7LCzDerAhgew5ifbbRFi7kci7EeF5e+KwNOqLVKaOOTqrD2iaQ1Xwe/4NQ/+pP6TLZI8t9GzT/jLgUrhcC1RglJS7fVQFj4Dd2mWDqh5O+jZa+KALLY06W8KeDOdzEcAMh18JzQw6INlFVRyUADwEySyhjmdVGgjW90nl/ISlNZdCVaWKrBkaz1HdGCkhg7FhYgZnO1uqXXEtKOTfU6dXxSzjBFvJzoqpQwh6RSpqVGqBSLEKVVRccCdi/fJTESUsLBtXBVwUV1CVJ5Q9EOmMqVip6OrssrWOzcIqFSeB82/fLbiRJZRnqaPLw25wQTyWaLemteqylVqdGEuCCwTbJYX4efbuMmOktG08RSalVXaRhYj3EHgQcwZtRJSwsFqqVXWq+ZT+n9QsRhiSgNalwZBdwOToM79Yy7N0jqUxe4OY4g2I7xmJ+gpqYvRFCrnUo03PN0Vj4kTN19h59vRuXmuWPYyi6oLDzmZh9piw9pmxo3QtbENs0abPwJA81fWY5CXLT1awim4w1EHgejT+k6KoALAADgBlIUH1spDo2Wf5y+BGdT9SkwY6RyHrsLFh6KA71S/tPHq3STxE1SwetXXGuO2PI1NKaLp4ik1Kqu0jeII3MDwIPGVRp7UTEYYkhTVpcHQXYD7ajMHrFx2bpcUSJRyY6jTQuXHg+0/PqUxe4OfMGx8RnPuqpb02ZvWYt7zLzxeh6FU3qUaTnmyKx8SJhpat4RTdcPRB4Ho0uPZM9kjzf8AzbOSksFN6M0HWxDbNGmz8CwyRe1zkOzf1S0dUNS0wYLsQ9dhZm4KPqJfhzO824ZASRVAFhkOqey8YY5nbp9FGl7m8sxYujt03T6ysviCJRTaGrI/RGlU6QebshGJJGWWWY690vqa+MxWxshRtOxso3dpJ5CTKOS2p0qvxxxg1tXNHtQwtCk3pJTUN61sx4zozQq1ayDaOw4HpKoYMB1Ek3mfFYsIoa1ySAo3Fidw6pY64rakkZa1FXVkYBlYFWBFwQciCOItKe1p1OfCVGKqzYc503F22R9RzwI5neLcby1ycQBtfFn7ADDuDX390ypjA1LpF+qSAeYvke8Sso5OfUaaN8cPg+0g/krwVVfhDkMKThApIIDMu1crfeLEC/8ASR/XTQVZMZWcoxSq+2jKpYHaAyuBkQbi0tChXrVEV12FuAQGDG57j5ov2xhsXVqrdQqWyO0C12G+1iMuuRs4YMZaNOlVZ5dZxfJzoipQwrdIpU1ahqBSLMF2VUXHAnZvbrkqmtgsSW2gwAZG2WtuPEEX6jNmWSwsHXXBVwUV1CIiSaCIiAcPT1A7avbzdm1+RBJz8Zy8uYkwnloBEMuYjLmJL7RaARDLmJ0NC0SaoYeiAbnhnw688+6d+09gEM1zrVqNU1gjvTektO6KW6NlZ2IIGYDBlz3eZnwmDyb4bEF8RiKisiVAioGBUsVLHaseAva/G5k6iV28cnN5uvKeUz3ED10q1qNWpUCMyVVQK6qWtsgjYa27MlhfftmbXk3wddUr1aqsi1WXo1YFT5gIL2OYvdRn9TlaTKJGxZyVjpkrfKZ7veIiJc6xERAEREAREQBERAEREAREQBERAEREAREQBERAEREAREQBERAPl3ABJ3AXPYJz8TiF2qNcZoNoE2OQbIHsuJ0SJ4EAFgBblwgGviseqrcEMT6Cg5sTuAtMekgbU3t6DhmAzysQbc7XmzTwqKbqig8wADMsAwPjqYXb2l2d97jPsmrhKZGHa4sWDtbltXIHgZtjCUwdoIt+eyLzKRANfRvzNL1F9wmLQ/zf53/nM3VW2Q3QqgbhbsgGlgPnK/rj+UTengUC9hv39c9gCIiAIiIAiIgCIiAIiIAiIgCIiAIiIAiIgCIiAIiIAiIgC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0018" y="427619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Growing </a:t>
            </a:r>
            <a:r>
              <a:rPr lang="en-US" dirty="0"/>
              <a:t>digital economy </a:t>
            </a:r>
            <a:r>
              <a:rPr lang="en-US" dirty="0" smtClean="0"/>
              <a:t>generates more Venture Capital investments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476297"/>
            <a:ext cx="5892639" cy="143116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000" b="0" i="1" dirty="0" smtClean="0">
                <a:latin typeface="Calibri" pitchFamily="34" charset="0"/>
                <a:cs typeface="Arial" pitchFamily="34" charset="0"/>
              </a:rPr>
              <a:t>Source: Zawya, MENA Private Equity Association – 4th Venture Capital in the Middle East and North Africa Report.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77515" y="4468572"/>
            <a:ext cx="3657600" cy="160300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Palatino Linotype" panose="02040502050505030304" pitchFamily="18" charset="0"/>
                <a:cs typeface="Arial" pitchFamily="34" charset="0"/>
              </a:rPr>
              <a:t>The Venture Capital industry in the Arab region is set to grow five-fold in the next three years, propelled by higher smartphone and internet penetration, rising e-commerce sector and a growing economy</a:t>
            </a:r>
          </a:p>
          <a:p>
            <a:pPr marL="171450" indent="-17145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Palatino Linotype" panose="02040502050505030304" pitchFamily="18" charset="0"/>
                <a:cs typeface="Arial" pitchFamily="34" charset="0"/>
              </a:rPr>
              <a:t>Venture Capitalists have increased their </a:t>
            </a:r>
            <a:r>
              <a:rPr lang="en-US" sz="1400" b="0" dirty="0">
                <a:latin typeface="Palatino Linotype" panose="02040502050505030304" pitchFamily="18" charset="0"/>
                <a:cs typeface="Arial" pitchFamily="34" charset="0"/>
              </a:rPr>
              <a:t>funds size from $10-15M a few years back to $</a:t>
            </a:r>
            <a:r>
              <a:rPr lang="en-US" sz="1400" b="0" dirty="0" smtClean="0">
                <a:latin typeface="Palatino Linotype" panose="02040502050505030304" pitchFamily="18" charset="0"/>
                <a:cs typeface="Arial" pitchFamily="34" charset="0"/>
              </a:rPr>
              <a:t>30-70M today</a:t>
            </a:r>
            <a:endParaRPr lang="en-US" sz="1400" b="0" dirty="0">
              <a:latin typeface="Palatino Linotype" panose="02040502050505030304" pitchFamily="18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577515" y="4321107"/>
            <a:ext cx="36576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 rot="10800000">
            <a:off x="7218293" y="4276637"/>
            <a:ext cx="250166" cy="111518"/>
          </a:xfrm>
          <a:prstGeom prst="triangle">
            <a:avLst/>
          </a:prstGeom>
          <a:solidFill>
            <a:schemeClr val="bg2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38" name="Chart 37"/>
          <p:cNvGraphicFramePr/>
          <p:nvPr>
            <p:extLst/>
          </p:nvPr>
        </p:nvGraphicFramePr>
        <p:xfrm>
          <a:off x="292768" y="1471985"/>
          <a:ext cx="4403519" cy="235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V="1">
            <a:off x="649390" y="2028073"/>
            <a:ext cx="3222343" cy="98914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607546">
            <a:off x="1872182" y="2312112"/>
            <a:ext cx="866954" cy="1574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100" b="1" dirty="0" smtClean="0">
                <a:latin typeface="Palatino Linotype" panose="02040502050505030304" pitchFamily="18" charset="0"/>
                <a:cs typeface="Arial" pitchFamily="34" charset="0"/>
              </a:rPr>
              <a:t>CAGR </a:t>
            </a:r>
            <a:r>
              <a:rPr lang="en-US" sz="1100" dirty="0" smtClean="0">
                <a:latin typeface="Palatino Linotype" panose="02040502050505030304" pitchFamily="18" charset="0"/>
                <a:cs typeface="Arial" pitchFamily="34" charset="0"/>
              </a:rPr>
              <a:t>57</a:t>
            </a:r>
            <a:r>
              <a:rPr lang="en-US" sz="1100" b="1" dirty="0" smtClean="0">
                <a:latin typeface="Palatino Linotype" panose="02040502050505030304" pitchFamily="18" charset="0"/>
                <a:cs typeface="Arial" pitchFamily="34" charset="0"/>
              </a:rPr>
              <a:t>%</a:t>
            </a:r>
          </a:p>
        </p:txBody>
      </p:sp>
      <p:graphicFrame>
        <p:nvGraphicFramePr>
          <p:cNvPr id="41" name="Chart 40"/>
          <p:cNvGraphicFramePr/>
          <p:nvPr>
            <p:extLst/>
          </p:nvPr>
        </p:nvGraphicFramePr>
        <p:xfrm>
          <a:off x="5415378" y="1467074"/>
          <a:ext cx="4162961" cy="254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2" name="Rectangle 41"/>
          <p:cNvSpPr/>
          <p:nvPr/>
        </p:nvSpPr>
        <p:spPr>
          <a:xfrm>
            <a:off x="5373327" y="3426287"/>
            <a:ext cx="1530609" cy="261212"/>
          </a:xfrm>
          <a:prstGeom prst="rect">
            <a:avLst/>
          </a:prstGeom>
          <a:noFill/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43" name="Chart 42"/>
          <p:cNvGraphicFramePr/>
          <p:nvPr>
            <p:extLst/>
          </p:nvPr>
        </p:nvGraphicFramePr>
        <p:xfrm>
          <a:off x="460375" y="4016606"/>
          <a:ext cx="3939133" cy="245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5" name="Rectangle 44"/>
          <p:cNvSpPr/>
          <p:nvPr/>
        </p:nvSpPr>
        <p:spPr>
          <a:xfrm>
            <a:off x="3025519" y="5301296"/>
            <a:ext cx="702483" cy="988861"/>
          </a:xfrm>
          <a:prstGeom prst="rect">
            <a:avLst/>
          </a:prstGeom>
          <a:noFill/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7705288" y="1284061"/>
            <a:ext cx="2110989" cy="5225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800" b="0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0018" y="419837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Successful Exit </a:t>
            </a:r>
            <a:r>
              <a:rPr lang="en-US" dirty="0"/>
              <a:t>stories such as </a:t>
            </a:r>
            <a:r>
              <a:rPr lang="en-US" dirty="0" smtClean="0"/>
              <a:t>Souq.com, Zawya.com and Shahiya.com have proven that VC can be lucrative in MENA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5745" y="5476503"/>
            <a:ext cx="7565142" cy="707198"/>
          </a:xfrm>
          <a:prstGeom prst="rightArrow">
            <a:avLst>
              <a:gd name="adj1" fmla="val 50000"/>
              <a:gd name="adj2" fmla="val 41082"/>
            </a:avLst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30846" y="4357010"/>
            <a:ext cx="1087160" cy="1833868"/>
            <a:chOff x="1467593" y="4335436"/>
            <a:chExt cx="1087160" cy="1833868"/>
          </a:xfrm>
        </p:grpSpPr>
        <p:pic>
          <p:nvPicPr>
            <p:cNvPr id="579614" name="Picture 30" descr="http://cdn0.tnwcdn.com/files/2010/05/gonabit-logo.jpg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15836" t="873" r="17255"/>
            <a:stretch/>
          </p:blipFill>
          <p:spPr bwMode="auto">
            <a:xfrm>
              <a:off x="1501048" y="4788570"/>
              <a:ext cx="945126" cy="486517"/>
            </a:xfrm>
            <a:prstGeom prst="rect">
              <a:avLst/>
            </a:prstGeom>
            <a:noFill/>
          </p:spPr>
        </p:pic>
        <p:pic>
          <p:nvPicPr>
            <p:cNvPr id="579630" name="Picture 46" descr="http://upload.wikimedia.org/wikipedia/en/0/0e/Jobs-in-Dubai,com,-Inc.-log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67593" y="4335436"/>
              <a:ext cx="1087160" cy="347307"/>
            </a:xfrm>
            <a:prstGeom prst="rect">
              <a:avLst/>
            </a:prstGeom>
            <a:noFill/>
          </p:spPr>
        </p:pic>
        <p:sp>
          <p:nvSpPr>
            <p:cNvPr id="17" name="Oval 16"/>
            <p:cNvSpPr/>
            <p:nvPr/>
          </p:nvSpPr>
          <p:spPr bwMode="auto">
            <a:xfrm>
              <a:off x="1546423" y="5454929"/>
              <a:ext cx="714376" cy="7143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Palatino Linotype" panose="02040502050505030304" pitchFamily="18" charset="0"/>
                </a:rPr>
                <a:t>2011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30532" y="2743955"/>
            <a:ext cx="1097722" cy="3446923"/>
            <a:chOff x="2568940" y="2732270"/>
            <a:chExt cx="1097722" cy="3446923"/>
          </a:xfrm>
        </p:grpSpPr>
        <p:pic>
          <p:nvPicPr>
            <p:cNvPr id="579610" name="Picture 26" descr="http://www.it-scoop.com/wp-content/uploads/2012/02/kammelna-logo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69533" y="4114685"/>
              <a:ext cx="921740" cy="381349"/>
            </a:xfrm>
            <a:prstGeom prst="rect">
              <a:avLst/>
            </a:prstGeom>
            <a:noFill/>
          </p:spPr>
        </p:pic>
        <p:pic>
          <p:nvPicPr>
            <p:cNvPr id="579618" name="Picture 34" descr="http://www.arabianmoney.net/wp-content/uploads/2012/02/flip.jpg"/>
            <p:cNvPicPr>
              <a:picLocks noChangeAspect="1" noChangeArrowheads="1"/>
            </p:cNvPicPr>
            <p:nvPr/>
          </p:nvPicPr>
          <p:blipFill>
            <a:blip r:embed="rId11" cstate="print"/>
            <a:srcRect l="22651" r="22671"/>
            <a:stretch>
              <a:fillRect/>
            </a:stretch>
          </p:blipFill>
          <p:spPr bwMode="auto">
            <a:xfrm>
              <a:off x="2634198" y="4805609"/>
              <a:ext cx="992410" cy="491883"/>
            </a:xfrm>
            <a:prstGeom prst="rect">
              <a:avLst/>
            </a:prstGeom>
            <a:noFill/>
          </p:spPr>
        </p:pic>
        <p:pic>
          <p:nvPicPr>
            <p:cNvPr id="579640" name="Picture 56" descr="Arabia.com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29631" y="3363195"/>
              <a:ext cx="873807" cy="452850"/>
            </a:xfrm>
            <a:prstGeom prst="rect">
              <a:avLst/>
            </a:prstGeom>
            <a:noFill/>
          </p:spPr>
        </p:pic>
        <p:sp>
          <p:nvSpPr>
            <p:cNvPr id="18" name="Oval 17"/>
            <p:cNvSpPr/>
            <p:nvPr/>
          </p:nvSpPr>
          <p:spPr bwMode="auto">
            <a:xfrm>
              <a:off x="2757845" y="5464818"/>
              <a:ext cx="714376" cy="7143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Palatino Linotype" panose="02040502050505030304" pitchFamily="18" charset="0"/>
                </a:rPr>
                <a:t>2012</a:t>
              </a:r>
            </a:p>
          </p:txBody>
        </p:sp>
        <p:pic>
          <p:nvPicPr>
            <p:cNvPr id="579605" name="irc_mi" descr="http://www.bpam.com.my/image/zawya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68940" y="2732270"/>
              <a:ext cx="1097722" cy="44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TextBox 44"/>
          <p:cNvSpPr txBox="1"/>
          <p:nvPr/>
        </p:nvSpPr>
        <p:spPr>
          <a:xfrm>
            <a:off x="8202897" y="1282538"/>
            <a:ext cx="1148493" cy="2576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800" i="1" u="sng" dirty="0" smtClean="0">
                <a:latin typeface="Palatino Linotype" panose="02040502050505030304" pitchFamily="18" charset="0"/>
                <a:cs typeface="Arial" pitchFamily="34" charset="0"/>
              </a:rPr>
              <a:t>Acquirers</a:t>
            </a:r>
          </a:p>
        </p:txBody>
      </p:sp>
      <p:pic>
        <p:nvPicPr>
          <p:cNvPr id="579611" name="Picture 27" descr="http://t2.gstatic.com/images?q=tbn:ANd9GcQND9BbL21Ozt7oX02sickPHF9XBkijE726BSxNqJsiUoRf49Rt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56" b="31638"/>
          <a:stretch>
            <a:fillRect/>
          </a:stretch>
        </p:blipFill>
        <p:spPr bwMode="auto">
          <a:xfrm>
            <a:off x="8088430" y="1536918"/>
            <a:ext cx="1339234" cy="295582"/>
          </a:xfrm>
          <a:prstGeom prst="rect">
            <a:avLst/>
          </a:prstGeom>
          <a:noFill/>
        </p:spPr>
      </p:pic>
      <p:pic>
        <p:nvPicPr>
          <p:cNvPr id="579613" name="Picture 29" descr="http://streetfightmagcom.b.presscdn.com/wp-content/uploads/livingsocial-logo-sq_033.jpe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480" b="28631"/>
          <a:stretch>
            <a:fillRect/>
          </a:stretch>
        </p:blipFill>
        <p:spPr bwMode="auto">
          <a:xfrm>
            <a:off x="7779899" y="2622577"/>
            <a:ext cx="1043977" cy="437310"/>
          </a:xfrm>
          <a:prstGeom prst="rect">
            <a:avLst/>
          </a:prstGeom>
          <a:noFill/>
        </p:spPr>
      </p:pic>
      <p:pic>
        <p:nvPicPr>
          <p:cNvPr id="579617" name="Picture 33" descr="https://lh4.googleusercontent.com/-OCHES26nlos/AAAAAAAAAAI/AAAAAAAAAWA/bSy-aNy7dUM/s120-c/photo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6233" y="1781654"/>
            <a:ext cx="891309" cy="891310"/>
          </a:xfrm>
          <a:prstGeom prst="rect">
            <a:avLst/>
          </a:prstGeom>
          <a:noFill/>
        </p:spPr>
      </p:pic>
      <p:pic>
        <p:nvPicPr>
          <p:cNvPr id="579623" name="Picture 39" descr="Publicis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3" t="16604" r="7217" b="19870"/>
          <a:stretch>
            <a:fillRect/>
          </a:stretch>
        </p:blipFill>
        <p:spPr bwMode="auto">
          <a:xfrm>
            <a:off x="7789785" y="3157466"/>
            <a:ext cx="1368847" cy="446051"/>
          </a:xfrm>
          <a:prstGeom prst="rect">
            <a:avLst/>
          </a:prstGeom>
          <a:noFill/>
        </p:spPr>
      </p:pic>
      <p:pic>
        <p:nvPicPr>
          <p:cNvPr id="579625" name="Picture 41" descr="http://media.marketwire.com/attachments/201105/70737_logo_redblack_1000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4593" y="6141363"/>
            <a:ext cx="648516" cy="324259"/>
          </a:xfrm>
          <a:prstGeom prst="rect">
            <a:avLst/>
          </a:prstGeom>
          <a:noFill/>
        </p:spPr>
      </p:pic>
      <p:pic>
        <p:nvPicPr>
          <p:cNvPr id="579631" name="Picture 47" descr="http://t3.gstatic.com/images?q=tbn:ANd9GcQbg09F0Yj8ZWSDCzKznf___YQLEHT6dkSuQ8_TOdUwaY184UNwlstheQ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53" b="22609"/>
          <a:stretch>
            <a:fillRect/>
          </a:stretch>
        </p:blipFill>
        <p:spPr bwMode="auto">
          <a:xfrm>
            <a:off x="8804650" y="3380622"/>
            <a:ext cx="906802" cy="589760"/>
          </a:xfrm>
          <a:prstGeom prst="rect">
            <a:avLst/>
          </a:prstGeom>
          <a:noFill/>
        </p:spPr>
      </p:pic>
      <p:pic>
        <p:nvPicPr>
          <p:cNvPr id="579635" name="Picture 51" descr="http://www.meruscap.com/assets/Uploads/corona-labs-logo.png"/>
          <p:cNvPicPr>
            <a:picLocks noChangeAspect="1" noChangeArrowheads="1"/>
          </p:cNvPicPr>
          <p:nvPr/>
        </p:nvPicPr>
        <p:blipFill>
          <a:blip r:embed="rId20" cstate="print"/>
          <a:srcRect t="18658" b="17383"/>
          <a:stretch>
            <a:fillRect/>
          </a:stretch>
        </p:blipFill>
        <p:spPr bwMode="auto">
          <a:xfrm>
            <a:off x="8117554" y="5157103"/>
            <a:ext cx="1319178" cy="320517"/>
          </a:xfrm>
          <a:prstGeom prst="rect">
            <a:avLst/>
          </a:prstGeom>
          <a:noFill/>
        </p:spPr>
      </p:pic>
      <p:pic>
        <p:nvPicPr>
          <p:cNvPr id="579639" name="Picture 55" descr="http://www.cbnews.fr/var/media/121/728x338/webedia-120731.pn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14" t="28853" r="7647" b="32652"/>
          <a:stretch>
            <a:fillRect/>
          </a:stretch>
        </p:blipFill>
        <p:spPr bwMode="auto">
          <a:xfrm>
            <a:off x="8194451" y="5855879"/>
            <a:ext cx="1165384" cy="251430"/>
          </a:xfrm>
          <a:prstGeom prst="rect">
            <a:avLst/>
          </a:prstGeom>
          <a:noFill/>
        </p:spPr>
      </p:pic>
      <p:pic>
        <p:nvPicPr>
          <p:cNvPr id="3" name="Picture 24" descr="http://www.apax.com/media/221699/emap.pn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4127" y="6144521"/>
            <a:ext cx="997120" cy="334231"/>
          </a:xfrm>
          <a:prstGeom prst="rect">
            <a:avLst/>
          </a:prstGeom>
          <a:noFill/>
        </p:spPr>
      </p:pic>
      <p:pic>
        <p:nvPicPr>
          <p:cNvPr id="4" name="Picture 24" descr="http://www.schibsted.com/Global/LogoTypes/SMG_Logo_Small_RGB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189713" y="4769401"/>
            <a:ext cx="1250126" cy="36783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442265" y="1562182"/>
            <a:ext cx="1623214" cy="4628696"/>
            <a:chOff x="3464037" y="1550497"/>
            <a:chExt cx="1623214" cy="4628696"/>
          </a:xfrm>
        </p:grpSpPr>
        <p:pic>
          <p:nvPicPr>
            <p:cNvPr id="579638" name="Picture 54" descr="https://pbs.twimg.com/profile_images/378800000369185383/e1cae5f5227a10736a45ba99ef73dd27.png"/>
            <p:cNvPicPr>
              <a:picLocks noChangeAspect="1" noChangeArrowheads="1"/>
            </p:cNvPicPr>
            <p:nvPr/>
          </p:nvPicPr>
          <p:blipFill>
            <a:blip r:embed="rId24" cstate="print"/>
            <a:srcRect t="25998" b="30302"/>
            <a:stretch>
              <a:fillRect/>
            </a:stretch>
          </p:blipFill>
          <p:spPr bwMode="auto">
            <a:xfrm>
              <a:off x="3679707" y="3515662"/>
              <a:ext cx="1407544" cy="385302"/>
            </a:xfrm>
            <a:prstGeom prst="rect">
              <a:avLst/>
            </a:prstGeom>
            <a:noFill/>
          </p:spPr>
        </p:pic>
        <p:pic>
          <p:nvPicPr>
            <p:cNvPr id="579626" name="Picture 42" descr="http://fasterkey.com/images/portals/dubizzle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702287" y="2356565"/>
              <a:ext cx="1362384" cy="381880"/>
            </a:xfrm>
            <a:prstGeom prst="rect">
              <a:avLst/>
            </a:prstGeom>
            <a:noFill/>
          </p:spPr>
        </p:pic>
        <p:pic>
          <p:nvPicPr>
            <p:cNvPr id="579628" name="Picture 44" descr="http://tbreak.com/tech/files/COBONE_SLOGAN_ENs.jp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731625" y="4010126"/>
              <a:ext cx="1303709" cy="631110"/>
            </a:xfrm>
            <a:prstGeom prst="rect">
              <a:avLst/>
            </a:prstGeom>
            <a:noFill/>
          </p:spPr>
        </p:pic>
        <p:sp>
          <p:nvSpPr>
            <p:cNvPr id="20" name="Oval 19"/>
            <p:cNvSpPr/>
            <p:nvPr/>
          </p:nvSpPr>
          <p:spPr bwMode="auto">
            <a:xfrm>
              <a:off x="3969267" y="5464818"/>
              <a:ext cx="714376" cy="7143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Palatino Linotype" panose="02040502050505030304" pitchFamily="18" charset="0"/>
                </a:rPr>
                <a:t>2013</a:t>
              </a:r>
            </a:p>
          </p:txBody>
        </p:sp>
        <p:pic>
          <p:nvPicPr>
            <p:cNvPr id="579607" name="Picture 23" descr="http://blog.bayt.com/wp-content/uploads/2012/06/bayt_logo_660x350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464037" y="1550497"/>
              <a:ext cx="1539643" cy="816478"/>
            </a:xfrm>
            <a:prstGeom prst="rect">
              <a:avLst/>
            </a:prstGeom>
            <a:noFill/>
          </p:spPr>
        </p:pic>
        <p:pic>
          <p:nvPicPr>
            <p:cNvPr id="6" name="Picture 30" descr="http://fs01.androidpit.info/afg/x18/7661918-1368814502556.jpg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EB"/>
                </a:clrFrom>
                <a:clrTo>
                  <a:srgbClr val="FFFFE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0577" y="2840949"/>
              <a:ext cx="1325804" cy="646917"/>
            </a:xfrm>
            <a:prstGeom prst="rect">
              <a:avLst/>
            </a:prstGeom>
            <a:noFill/>
          </p:spPr>
        </p:pic>
        <p:pic>
          <p:nvPicPr>
            <p:cNvPr id="5" name="Picture 21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788591" y="4823893"/>
              <a:ext cx="1189777" cy="45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2" descr="http://cdn.crowdfundinsider.com/shared/2014/03/Tiger-Global.jpeg"/>
          <p:cNvPicPr>
            <a:picLocks noChangeAspect="1" noChangeArrowheads="1"/>
          </p:cNvPicPr>
          <p:nvPr/>
        </p:nvPicPr>
        <p:blipFill rotWithShape="1">
          <a:blip r:embed="rId3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3628" t="26973" r="20219" b="36125"/>
          <a:stretch/>
        </p:blipFill>
        <p:spPr bwMode="auto">
          <a:xfrm>
            <a:off x="7828358" y="3578776"/>
            <a:ext cx="947058" cy="446314"/>
          </a:xfrm>
          <a:prstGeom prst="rect">
            <a:avLst/>
          </a:prstGeom>
          <a:noFill/>
        </p:spPr>
      </p:pic>
      <p:pic>
        <p:nvPicPr>
          <p:cNvPr id="60" name="Picture 2" descr="http://up.gc-img.net/post_img_web/2013/11/hwY2nYVbrXvuZ76_24297.pn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758" y="2590295"/>
            <a:ext cx="680586" cy="6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0339" name="Picture 755" descr="http://www.onedergi.com/wp-content/uploads/2009/12/yemeksepeti_com_Logo.JPG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02" y="1835783"/>
            <a:ext cx="787698" cy="7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27322" y="2138891"/>
            <a:ext cx="1092123" cy="4051987"/>
            <a:chOff x="5094912" y="2127206"/>
            <a:chExt cx="1092123" cy="4051987"/>
          </a:xfrm>
        </p:grpSpPr>
        <p:pic>
          <p:nvPicPr>
            <p:cNvPr id="2" name="Picture 20" descr="http://biz.prlog.org/diwanee/logo.jpg"/>
            <p:cNvPicPr>
              <a:picLocks noChangeAspect="1" noChangeArrowheads="1"/>
            </p:cNvPicPr>
            <p:nvPr/>
          </p:nvPicPr>
          <p:blipFill>
            <a:blip r:embed="rId33" cstate="print"/>
            <a:srcRect t="36768" b="37241"/>
            <a:stretch>
              <a:fillRect/>
            </a:stretch>
          </p:blipFill>
          <p:spPr bwMode="auto">
            <a:xfrm>
              <a:off x="5094912" y="4890031"/>
              <a:ext cx="1092123" cy="346966"/>
            </a:xfrm>
            <a:prstGeom prst="rect">
              <a:avLst/>
            </a:prstGeom>
            <a:noFill/>
          </p:spPr>
        </p:pic>
        <p:pic>
          <p:nvPicPr>
            <p:cNvPr id="579609" name="Picture 25" descr="http://mid-east.info/wp-content/uploads/2012/11/souq_com_logo.png"/>
            <p:cNvPicPr>
              <a:picLocks noChangeAspect="1" noChangeArrowheads="1"/>
            </p:cNvPicPr>
            <p:nvPr/>
          </p:nvPicPr>
          <p:blipFill>
            <a:blip r:embed="rId34" cstate="print"/>
            <a:srcRect t="34727" b="33254"/>
            <a:stretch>
              <a:fillRect/>
            </a:stretch>
          </p:blipFill>
          <p:spPr bwMode="auto">
            <a:xfrm>
              <a:off x="5139901" y="4378702"/>
              <a:ext cx="1002145" cy="313598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 bwMode="auto">
            <a:xfrm>
              <a:off x="5283785" y="5464818"/>
              <a:ext cx="714376" cy="7143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Palatino Linotype" panose="02040502050505030304" pitchFamily="18" charset="0"/>
                </a:rPr>
                <a:t>2014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408" y="3690574"/>
              <a:ext cx="965130" cy="511510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408" y="3078170"/>
              <a:ext cx="965130" cy="40495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5262361" y="2127206"/>
              <a:ext cx="757225" cy="984968"/>
              <a:chOff x="6217034" y="2007460"/>
              <a:chExt cx="757225" cy="984968"/>
            </a:xfrm>
          </p:grpSpPr>
          <p:pic>
            <p:nvPicPr>
              <p:cNvPr id="580328" name="Picture 744" descr="https://fbcdn-profile-a.akamaihd.net/hprofile-ak-xpa1/v/t1.0-1/p160x160/1525436_657857750932366_1531218351_n.png?oh=67aeec64d9ed67b0d427390b7cf7a1f8&amp;oe=54DACC2B&amp;__gda__=1423025149_dfa1f77c1a02cff5de4c797949d1651d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7034" y="2007460"/>
                <a:ext cx="757225" cy="75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217034" y="2677598"/>
                <a:ext cx="757225" cy="3148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3000"/>
                  </a:lnSpc>
                </a:pPr>
                <a:r>
                  <a:rPr lang="en-US" sz="1100" b="1" dirty="0" smtClean="0">
                    <a:latin typeface="Palatino Linotype" panose="02040502050505030304" pitchFamily="18" charset="0"/>
                    <a:cs typeface="Arial" pitchFamily="34" charset="0"/>
                  </a:rPr>
                  <a:t>Beam Wallet</a:t>
                </a:r>
              </a:p>
            </p:txBody>
          </p:sp>
        </p:grpSp>
      </p:grpSp>
      <p:pic>
        <p:nvPicPr>
          <p:cNvPr id="580565" name="Picture 981" descr="http://www.alfalak.com/alfalakimages/logo.gif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58" y="4020133"/>
            <a:ext cx="1644837" cy="3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40490" y="4186872"/>
            <a:ext cx="1089694" cy="2004006"/>
            <a:chOff x="140490" y="4186872"/>
            <a:chExt cx="1089694" cy="2004006"/>
          </a:xfrm>
        </p:grpSpPr>
        <p:pic>
          <p:nvPicPr>
            <p:cNvPr id="579624" name="Picture 40" descr="http://flyipilot.ae/wp-content/uploads/2012/07/ameinfo_sm.jpg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158750" y="4817294"/>
              <a:ext cx="1071434" cy="518225"/>
            </a:xfrm>
            <a:prstGeom prst="rect">
              <a:avLst/>
            </a:prstGeom>
            <a:noFill/>
          </p:spPr>
        </p:pic>
        <p:sp>
          <p:nvSpPr>
            <p:cNvPr id="15" name="Oval 14"/>
            <p:cNvSpPr/>
            <p:nvPr/>
          </p:nvSpPr>
          <p:spPr bwMode="auto">
            <a:xfrm>
              <a:off x="306196" y="5476503"/>
              <a:ext cx="714376" cy="7143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Palatino Linotype" panose="02040502050505030304" pitchFamily="18" charset="0"/>
                </a:rPr>
                <a:t>2006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to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2010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endParaRPr>
            </a:p>
          </p:txBody>
        </p:sp>
        <p:pic>
          <p:nvPicPr>
            <p:cNvPr id="580570" name="Picture 986" descr="http://cdn.phys.org/newman/gfx/news/hires/2009/yahoobuysjor.jpg"/>
            <p:cNvPicPr>
              <a:picLocks noChangeAspect="1" noChangeArrowheads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8" t="23649" r="11624" b="11686"/>
            <a:stretch/>
          </p:blipFill>
          <p:spPr bwMode="auto">
            <a:xfrm>
              <a:off x="140490" y="4186872"/>
              <a:ext cx="1080864" cy="63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35236" name="Picture 1028" descr="http://www.majidalfuttaim.com/media/thumbnail/content-thumb-300x225/4ff70b55e6c63f8f36914bc16a62cd02/20131127_generic-logo.png"/>
          <p:cNvPicPr>
            <a:picLocks noChangeAspect="1" noChangeArrowheads="1"/>
          </p:cNvPicPr>
          <p:nvPr/>
        </p:nvPicPr>
        <p:blipFill rotWithShape="1"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t="36318" r="5636" b="33714"/>
          <a:stretch/>
        </p:blipFill>
        <p:spPr bwMode="auto">
          <a:xfrm>
            <a:off x="7894177" y="5440516"/>
            <a:ext cx="1762478" cy="44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 bwMode="auto">
          <a:xfrm>
            <a:off x="6394804" y="5476503"/>
            <a:ext cx="714376" cy="714375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2015</a:t>
            </a:r>
          </a:p>
        </p:txBody>
      </p:sp>
      <p:pic>
        <p:nvPicPr>
          <p:cNvPr id="57" name="Picture 426" descr="http://a638.phobos.apple.com/us/r30/Purple4/v4/08/c7/3a/08c73a70-01b7-4487-18bc-3fa693db9718/mzl.ojxkguej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29" y="4452511"/>
            <a:ext cx="829392" cy="8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252" name="Picture 1044" descr="http://gdanskzdolu.pl/wp-content/uploads/2014/01/Foodpanda-logo.jpg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88" y="4460764"/>
            <a:ext cx="1674414" cy="29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272" name="Picture 1064" descr="http://www.24h.ae/img/logo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03" y="3777366"/>
            <a:ext cx="989122" cy="5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024609" y="3612394"/>
            <a:ext cx="1094836" cy="673251"/>
          </a:xfrm>
          <a:prstGeom prst="rect">
            <a:avLst/>
          </a:prstGeom>
          <a:noFill/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24609" y="4721205"/>
            <a:ext cx="1094836" cy="673251"/>
          </a:xfrm>
          <a:prstGeom prst="rect">
            <a:avLst/>
          </a:prstGeom>
          <a:noFill/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8221" y="6351134"/>
            <a:ext cx="1566405" cy="142815"/>
            <a:chOff x="408221" y="6351134"/>
            <a:chExt cx="1566405" cy="142815"/>
          </a:xfrm>
        </p:grpSpPr>
        <p:sp>
          <p:nvSpPr>
            <p:cNvPr id="62" name="Rectangle 61"/>
            <p:cNvSpPr/>
            <p:nvPr/>
          </p:nvSpPr>
          <p:spPr>
            <a:xfrm>
              <a:off x="408221" y="6351134"/>
              <a:ext cx="191586" cy="142815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3000"/>
                </a:lnSpc>
              </a:pPr>
              <a:endParaRPr lang="en-US" sz="1300" b="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4466" y="6358132"/>
              <a:ext cx="1280160" cy="1288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3000"/>
                </a:lnSpc>
              </a:pPr>
              <a:r>
                <a:rPr lang="en-US" sz="900" b="0" dirty="0" smtClean="0">
                  <a:latin typeface="Palatino Linotype" panose="02040502050505030304" pitchFamily="18" charset="0"/>
                  <a:cs typeface="Arial" pitchFamily="34" charset="0"/>
                </a:rPr>
                <a:t>Lebanese companies </a:t>
              </a:r>
            </a:p>
          </p:txBody>
        </p:sp>
      </p:grpSp>
      <p:pic>
        <p:nvPicPr>
          <p:cNvPr id="64" name="Picture 1330" descr="http://mid-east.info/wp-content/uploads/2014/11/iPhady-LOGO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80" y="1542719"/>
            <a:ext cx="1123595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Content Placeholder 27"/>
          <p:cNvGraphicFramePr>
            <a:graphicFrameLocks/>
          </p:cNvGraphicFramePr>
          <p:nvPr>
            <p:extLst/>
          </p:nvPr>
        </p:nvGraphicFramePr>
        <p:xfrm>
          <a:off x="4752378" y="4421222"/>
          <a:ext cx="4579089" cy="1686618"/>
        </p:xfrm>
        <a:graphic>
          <a:graphicData uri="http://schemas.openxmlformats.org/drawingml/2006/table">
            <a:tbl>
              <a:tblPr/>
              <a:tblGrid>
                <a:gridCol w="1401098"/>
                <a:gridCol w="3177991"/>
              </a:tblGrid>
              <a:tr h="39335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VCs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cs typeface="Arial" pitchFamily="34" charset="0"/>
                      </a:endParaRPr>
                    </a:p>
                  </a:txBody>
                  <a:tcPr marL="46523" marR="46523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MEVP, Berytech Fund, Wamda Capital,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 Leap Ventures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cs typeface="Arial" pitchFamily="34" charset="0"/>
                      </a:endParaRPr>
                    </a:p>
                  </a:txBody>
                  <a:tcPr marL="46523" marR="46523" marT="15120" marB="1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3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Incubators</a:t>
                      </a:r>
                    </a:p>
                  </a:txBody>
                  <a:tcPr marL="46523" marR="46523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Berytech,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 BIAT, South BIC, Speed@BDD</a:t>
                      </a:r>
                      <a:endParaRPr lang="en-GB" sz="1000" b="0" i="0" u="none" strike="noStrike" dirty="0" smtClean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  <a:cs typeface="Arial" pitchFamily="34" charset="0"/>
                      </a:endParaRPr>
                    </a:p>
                  </a:txBody>
                  <a:tcPr marL="46523" marR="46523" marT="15120" marB="1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NGOs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cs typeface="Arial" pitchFamily="34" charset="0"/>
                      </a:endParaRPr>
                    </a:p>
                  </a:txBody>
                  <a:tcPr marL="46523" marR="46523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LebNet, Bader, MIT Enterprise Forum,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 Endeavor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cs typeface="Arial" pitchFamily="34" charset="0"/>
                      </a:endParaRPr>
                    </a:p>
                  </a:txBody>
                  <a:tcPr marL="46523" marR="46523" marT="15120" marB="1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8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Prominent Lebanese Start-ups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cs typeface="Arial" pitchFamily="34" charset="0"/>
                      </a:endParaRPr>
                    </a:p>
                  </a:txBody>
                  <a:tcPr marL="46523" marR="46523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Dermandar, Anghami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cs typeface="Arial" pitchFamily="34" charset="0"/>
                        </a:rPr>
                        <a:t>, Instabeat, Apstrata, Mobinets, Diwanee, Shahiya, B.A.S., Bookwitty, Multilane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  <a:cs typeface="Arial" pitchFamily="34" charset="0"/>
                      </a:endParaRPr>
                    </a:p>
                  </a:txBody>
                  <a:tcPr marL="46523" marR="46523" marT="15120" marB="1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5" name="Text Placeholder 14"/>
          <p:cNvSpPr txBox="1">
            <a:spLocks/>
          </p:cNvSpPr>
          <p:nvPr/>
        </p:nvSpPr>
        <p:spPr>
          <a:xfrm>
            <a:off x="95194" y="6450454"/>
            <a:ext cx="9684204" cy="2068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800" b="0" i="1" dirty="0" smtClean="0">
                <a:latin typeface="Palatino Linotype" panose="02040502050505030304" pitchFamily="18" charset="0"/>
              </a:rPr>
              <a:t>Sources: Arabnet, Zawya Private Equity Monitor Notes: Ind. Man. refers to Industrial Manufacturing</a:t>
            </a:r>
            <a:endParaRPr lang="en-GB" sz="800" b="0" i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31674" y="1388721"/>
          <a:ext cx="4295938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938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Overview</a:t>
                      </a:r>
                      <a:endParaRPr lang="en-US" sz="1200" b="0" i="1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4759467" y="4167110"/>
          <a:ext cx="457200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Major Stakeholders</a:t>
                      </a:r>
                      <a:endParaRPr lang="en-US" sz="1200" b="0" i="1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759467" y="1388721"/>
          <a:ext cx="457200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VC Deals by Country</a:t>
                      </a:r>
                      <a:endParaRPr lang="en-US" sz="1200" b="0" i="1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0" name="Content Placeholder 10"/>
          <p:cNvSpPr txBox="1">
            <a:spLocks/>
          </p:cNvSpPr>
          <p:nvPr/>
        </p:nvSpPr>
        <p:spPr>
          <a:xfrm>
            <a:off x="231674" y="1762967"/>
            <a:ext cx="4295938" cy="3102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auto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en-GB" sz="1100" b="0" dirty="0" smtClean="0">
                <a:latin typeface="Palatino Linotype" panose="02040502050505030304" pitchFamily="18" charset="0"/>
              </a:rPr>
              <a:t>Since 2012, the VC and start-up landscape in Lebanon has witnessed a </a:t>
            </a:r>
            <a:r>
              <a:rPr lang="en-GB" sz="1100" dirty="0" smtClean="0">
                <a:latin typeface="Palatino Linotype" panose="02040502050505030304" pitchFamily="18" charset="0"/>
              </a:rPr>
              <a:t>strong development in its ecosystem’s infrastructure</a:t>
            </a:r>
          </a:p>
          <a:p>
            <a:pPr marL="171450" indent="-171450" fontAlgn="auto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en-GB" sz="1100" b="0" dirty="0" smtClean="0">
                <a:latin typeface="Palatino Linotype" panose="02040502050505030304" pitchFamily="18" charset="0"/>
              </a:rPr>
              <a:t>Various stakeholders have contributed in the reshape of the Lebanese market: Berytech, Bader, LFE/LIFE , BIAT, SouthBic</a:t>
            </a:r>
          </a:p>
          <a:p>
            <a:pPr marL="171450" indent="-171450" fontAlgn="auto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en-GB" sz="1100" b="0" dirty="0" smtClean="0">
                <a:latin typeface="Palatino Linotype" panose="02040502050505030304" pitchFamily="18" charset="0"/>
              </a:rPr>
              <a:t>The Central Bank has launched an initiative through </a:t>
            </a:r>
            <a:r>
              <a:rPr lang="en-GB" sz="1100" dirty="0" smtClean="0">
                <a:latin typeface="Palatino Linotype" panose="02040502050505030304" pitchFamily="18" charset="0"/>
              </a:rPr>
              <a:t>Circular 331</a:t>
            </a:r>
            <a:r>
              <a:rPr lang="en-GB" sz="1100" b="0" dirty="0" smtClean="0">
                <a:latin typeface="Palatino Linotype" panose="02040502050505030304" pitchFamily="18" charset="0"/>
              </a:rPr>
              <a:t>, bringing </a:t>
            </a:r>
            <a:r>
              <a:rPr lang="en-GB" sz="1100" dirty="0" smtClean="0">
                <a:latin typeface="Palatino Linotype" panose="02040502050505030304" pitchFamily="18" charset="0"/>
              </a:rPr>
              <a:t>more than $400M of capital </a:t>
            </a:r>
            <a:r>
              <a:rPr lang="en-GB" sz="1100" b="0" dirty="0" smtClean="0">
                <a:latin typeface="Palatino Linotype" panose="02040502050505030304" pitchFamily="18" charset="0"/>
              </a:rPr>
              <a:t>into the Lebanese start-up ecosystem</a:t>
            </a:r>
          </a:p>
          <a:p>
            <a:pPr marL="171450" indent="-171450" fontAlgn="auto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en-GB" sz="1100" b="0" dirty="0" smtClean="0">
                <a:latin typeface="Palatino Linotype" panose="02040502050505030304" pitchFamily="18" charset="0"/>
              </a:rPr>
              <a:t>However, </a:t>
            </a:r>
            <a:r>
              <a:rPr lang="en-GB" sz="1100" dirty="0" smtClean="0">
                <a:latin typeface="Palatino Linotype" panose="02040502050505030304" pitchFamily="18" charset="0"/>
              </a:rPr>
              <a:t>the ecosystem still needs further maturity </a:t>
            </a:r>
            <a:r>
              <a:rPr lang="en-GB" sz="1100" b="0" dirty="0" smtClean="0">
                <a:latin typeface="Palatino Linotype" panose="02040502050505030304" pitchFamily="18" charset="0"/>
              </a:rPr>
              <a:t>as there might be limited deal flow that warrants large amounts of capital</a:t>
            </a:r>
          </a:p>
          <a:p>
            <a:pPr marL="171450" indent="-171450" fontAlgn="auto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en-US" sz="1100" b="0" dirty="0" smtClean="0">
                <a:latin typeface="Palatino Linotype" panose="02040502050505030304" pitchFamily="18" charset="0"/>
                <a:cs typeface="Arial" pitchFamily="34" charset="0"/>
              </a:rPr>
              <a:t>At </a:t>
            </a: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the seed </a:t>
            </a:r>
            <a:r>
              <a:rPr lang="en-US" sz="1100" b="0" dirty="0" smtClean="0">
                <a:latin typeface="Palatino Linotype" panose="02040502050505030304" pitchFamily="18" charset="0"/>
                <a:cs typeface="Arial" pitchFamily="34" charset="0"/>
              </a:rPr>
              <a:t>stage, </a:t>
            </a: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there’s a clear </a:t>
            </a:r>
            <a:r>
              <a:rPr lang="en-US" sz="1100" dirty="0">
                <a:latin typeface="Palatino Linotype" panose="02040502050505030304" pitchFamily="18" charset="0"/>
                <a:cs typeface="Arial" pitchFamily="34" charset="0"/>
              </a:rPr>
              <a:t>lack of high quality guidance, of liquidity </a:t>
            </a: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and </a:t>
            </a:r>
            <a:r>
              <a:rPr lang="en-US" sz="1100" b="0" dirty="0" smtClean="0">
                <a:latin typeface="Palatino Linotype" panose="02040502050505030304" pitchFamily="18" charset="0"/>
                <a:cs typeface="Arial" pitchFamily="34" charset="0"/>
              </a:rPr>
              <a:t>mentorship and hence the </a:t>
            </a:r>
            <a:r>
              <a:rPr lang="en-US" sz="1100" b="0" dirty="0">
                <a:latin typeface="Palatino Linotype" panose="02040502050505030304" pitchFamily="18" charset="0"/>
                <a:cs typeface="Arial" pitchFamily="34" charset="0"/>
              </a:rPr>
              <a:t>Lebanese market needs additional </a:t>
            </a:r>
            <a:r>
              <a:rPr lang="en-US" sz="1100" b="0" dirty="0" smtClean="0">
                <a:latin typeface="Palatino Linotype" panose="02040502050505030304" pitchFamily="18" charset="0"/>
                <a:cs typeface="Arial" pitchFamily="34" charset="0"/>
              </a:rPr>
              <a:t>incubators</a:t>
            </a:r>
            <a:endParaRPr lang="en-US" sz="1100" b="0" dirty="0"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8750" y="429723"/>
            <a:ext cx="9674007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Lebanon is the </a:t>
            </a:r>
            <a:r>
              <a:rPr lang="en-US" dirty="0" smtClean="0"/>
              <a:t>largest </a:t>
            </a:r>
            <a:r>
              <a:rPr lang="en-US" dirty="0"/>
              <a:t>market in the region in terms of number of </a:t>
            </a:r>
            <a:r>
              <a:rPr lang="en-US" dirty="0" smtClean="0"/>
              <a:t>transactions, total number of deals growing at a CAGR of 13%</a:t>
            </a:r>
            <a:endParaRPr lang="en-US" dirty="0"/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4752378" y="1708760"/>
          <a:ext cx="4476208" cy="244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5206663" y="2323120"/>
            <a:ext cx="3045125" cy="356927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21020205">
            <a:off x="6433627" y="2274955"/>
            <a:ext cx="733245" cy="1574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100" b="1" dirty="0" smtClean="0">
                <a:latin typeface="Palatino Linotype" panose="02040502050505030304" pitchFamily="18" charset="0"/>
                <a:cs typeface="Arial" pitchFamily="34" charset="0"/>
              </a:rPr>
              <a:t>CAGR 12%</a:t>
            </a:r>
          </a:p>
        </p:txBody>
      </p:sp>
      <p:sp>
        <p:nvSpPr>
          <p:cNvPr id="18" name="Cloud 17"/>
          <p:cNvSpPr/>
          <p:nvPr/>
        </p:nvSpPr>
        <p:spPr>
          <a:xfrm>
            <a:off x="8346918" y="1708760"/>
            <a:ext cx="1485839" cy="1087705"/>
          </a:xfrm>
          <a:prstGeom prst="cloud">
            <a:avLst/>
          </a:prstGeom>
          <a:noFill/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00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      Lebanon</a:t>
            </a:r>
            <a:r>
              <a:rPr lang="en-US" sz="10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 accounts for almost 10% of the total number of transactions in MENA region</a:t>
            </a:r>
          </a:p>
        </p:txBody>
      </p:sp>
    </p:spTree>
    <p:extLst>
      <p:ext uri="{BB962C8B-B14F-4D97-AF65-F5344CB8AC3E}">
        <p14:creationId xmlns:p14="http://schemas.microsoft.com/office/powerpoint/2010/main" val="10564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68223182"/>
              </p:ext>
            </p:extLst>
          </p:nvPr>
        </p:nvGraphicFramePr>
        <p:xfrm>
          <a:off x="5736660" y="1510090"/>
          <a:ext cx="4169340" cy="254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50954280"/>
              </p:ext>
            </p:extLst>
          </p:nvPr>
        </p:nvGraphicFramePr>
        <p:xfrm>
          <a:off x="2792128" y="1510090"/>
          <a:ext cx="4016936" cy="254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1330531"/>
              </p:ext>
            </p:extLst>
          </p:nvPr>
        </p:nvGraphicFramePr>
        <p:xfrm>
          <a:off x="-152404" y="1510090"/>
          <a:ext cx="4016936" cy="254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4771" y="4244725"/>
            <a:ext cx="1349829" cy="3721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300" b="0" dirty="0" smtClean="0">
                <a:latin typeface="Palatino Linotype" panose="02040502050505030304" pitchFamily="18" charset="0"/>
                <a:cs typeface="Arial" pitchFamily="34" charset="0"/>
              </a:rPr>
              <a:t>Total Number of Deals = 56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6571" y="4246060"/>
            <a:ext cx="1349829" cy="3721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300" b="0" dirty="0" smtClean="0">
                <a:latin typeface="Palatino Linotype" panose="02040502050505030304" pitchFamily="18" charset="0"/>
                <a:cs typeface="Arial" pitchFamily="34" charset="0"/>
              </a:rPr>
              <a:t>Total Number of Deals = 119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8371" y="4246060"/>
            <a:ext cx="1349829" cy="3721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300" b="0" dirty="0" smtClean="0">
                <a:latin typeface="Palatino Linotype" panose="02040502050505030304" pitchFamily="18" charset="0"/>
                <a:cs typeface="Arial" pitchFamily="34" charset="0"/>
              </a:rPr>
              <a:t>Total Number of Deals = 139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4771" y="5006725"/>
            <a:ext cx="1349829" cy="3721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3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Deals in </a:t>
            </a:r>
          </a:p>
          <a:p>
            <a:pPr algn="ctr">
              <a:lnSpc>
                <a:spcPct val="93000"/>
              </a:lnSpc>
            </a:pPr>
            <a:r>
              <a:rPr lang="en-US" sz="13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Lebanon 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6570" y="5006725"/>
            <a:ext cx="1349829" cy="3721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3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Deals in </a:t>
            </a:r>
          </a:p>
          <a:p>
            <a:pPr algn="ctr">
              <a:lnSpc>
                <a:spcPct val="93000"/>
              </a:lnSpc>
            </a:pPr>
            <a:r>
              <a:rPr lang="en-US" sz="13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Lebanon = 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8369" y="5006724"/>
            <a:ext cx="1349829" cy="3721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3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Deals in </a:t>
            </a:r>
          </a:p>
          <a:p>
            <a:pPr algn="ctr">
              <a:lnSpc>
                <a:spcPct val="93000"/>
              </a:lnSpc>
            </a:pPr>
            <a:r>
              <a:rPr lang="en-US" sz="13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Lebanon = 28</a:t>
            </a:r>
          </a:p>
        </p:txBody>
      </p:sp>
      <p:sp>
        <p:nvSpPr>
          <p:cNvPr id="14" name="Text Placeholder 14"/>
          <p:cNvSpPr txBox="1">
            <a:spLocks/>
          </p:cNvSpPr>
          <p:nvPr/>
        </p:nvSpPr>
        <p:spPr>
          <a:xfrm>
            <a:off x="95194" y="6403866"/>
            <a:ext cx="9684204" cy="235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000" b="0" i="1" dirty="0" smtClean="0">
                <a:latin typeface="Calibri" panose="020F0502020204030204" pitchFamily="34" charset="0"/>
              </a:rPr>
              <a:t>Sources: MENAPEA report 2012, 2013, 2014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8826" y="536800"/>
            <a:ext cx="8535989" cy="601062"/>
          </a:xfrm>
        </p:spPr>
        <p:txBody>
          <a:bodyPr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Number of VC Deals in MENA and Lebanon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1105469" y="1297814"/>
            <a:ext cx="1" cy="4072913"/>
          </a:xfrm>
          <a:prstGeom prst="straightConnector1">
            <a:avLst/>
          </a:prstGeom>
          <a:ln w="9525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05469" y="5380131"/>
            <a:ext cx="8265574" cy="0"/>
          </a:xfrm>
          <a:prstGeom prst="straightConnector1">
            <a:avLst/>
          </a:prstGeom>
          <a:ln w="9525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59070" y="5516609"/>
            <a:ext cx="1682407" cy="0"/>
          </a:xfrm>
          <a:prstGeom prst="straightConnector1">
            <a:avLst/>
          </a:prstGeom>
          <a:ln w="9525">
            <a:solidFill>
              <a:schemeClr val="accent3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26277" y="5516609"/>
            <a:ext cx="2382544" cy="0"/>
          </a:xfrm>
          <a:prstGeom prst="straightConnector1">
            <a:avLst/>
          </a:prstGeom>
          <a:ln w="9525">
            <a:solidFill>
              <a:schemeClr val="accent3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66717" y="5516609"/>
            <a:ext cx="2004326" cy="0"/>
          </a:xfrm>
          <a:prstGeom prst="straightConnector1">
            <a:avLst/>
          </a:prstGeom>
          <a:ln w="9525">
            <a:solidFill>
              <a:schemeClr val="accent3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59070" y="5625790"/>
            <a:ext cx="1528549" cy="17171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200" b="1" dirty="0" smtClean="0">
                <a:latin typeface="Palatino Linotype" panose="02040502050505030304" pitchFamily="18" charset="0"/>
                <a:cs typeface="Arial" pitchFamily="34" charset="0"/>
              </a:rPr>
              <a:t>$10K to $500K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55622" y="5625790"/>
            <a:ext cx="2727278" cy="17171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200" b="1" dirty="0" smtClean="0">
                <a:latin typeface="Palatino Linotype" panose="02040502050505030304" pitchFamily="18" charset="0"/>
                <a:cs typeface="Arial" pitchFamily="34" charset="0"/>
              </a:rPr>
              <a:t>$500K to $5M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5861" y="5625790"/>
            <a:ext cx="1280160" cy="17171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200" b="1" dirty="0" smtClean="0">
                <a:latin typeface="Palatino Linotype" panose="02040502050505030304" pitchFamily="18" charset="0"/>
                <a:cs typeface="Arial" pitchFamily="34" charset="0"/>
              </a:rPr>
              <a:t>$20M and more</a:t>
            </a:r>
          </a:p>
        </p:txBody>
      </p:sp>
      <p:sp>
        <p:nvSpPr>
          <p:cNvPr id="25" name="Oval 24"/>
          <p:cNvSpPr/>
          <p:nvPr/>
        </p:nvSpPr>
        <p:spPr>
          <a:xfrm>
            <a:off x="4062734" y="2676968"/>
            <a:ext cx="819668" cy="304276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ln>
                <a:solidFill>
                  <a:srgbClr val="FF0000"/>
                </a:solidFill>
                <a:prstDash val="dash"/>
              </a:ln>
              <a:solidFill>
                <a:schemeClr val="tx1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2415" y="5893056"/>
            <a:ext cx="1445204" cy="709683"/>
          </a:xfrm>
          <a:prstGeom prst="rect">
            <a:avLst/>
          </a:prstGeom>
          <a:solidFill>
            <a:schemeClr val="accent2"/>
          </a:solidFill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Idea</a:t>
            </a:r>
          </a:p>
          <a:p>
            <a:pPr algn="ctr">
              <a:lnSpc>
                <a:spcPct val="93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Market research</a:t>
            </a:r>
          </a:p>
          <a:p>
            <a:pPr algn="ctr">
              <a:lnSpc>
                <a:spcPct val="93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Mentorship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26226" y="4955377"/>
            <a:ext cx="1108662" cy="2003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400" b="1" dirty="0" smtClean="0">
                <a:latin typeface="Palatino Linotype" panose="02040502050505030304" pitchFamily="18" charset="0"/>
                <a:cs typeface="Arial" pitchFamily="34" charset="0"/>
              </a:rPr>
              <a:t>Seed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96885" y="5893056"/>
            <a:ext cx="1444752" cy="709683"/>
          </a:xfrm>
          <a:prstGeom prst="rect">
            <a:avLst/>
          </a:prstGeom>
          <a:solidFill>
            <a:schemeClr val="accent2"/>
          </a:solidFill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Expansion and development</a:t>
            </a:r>
          </a:p>
          <a:p>
            <a:pPr algn="ctr">
              <a:lnSpc>
                <a:spcPct val="93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Business planning</a:t>
            </a:r>
          </a:p>
          <a:p>
            <a:pPr algn="ctr">
              <a:lnSpc>
                <a:spcPct val="93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Revenue realization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71269" y="5893056"/>
            <a:ext cx="1444752" cy="709683"/>
          </a:xfrm>
          <a:prstGeom prst="rect">
            <a:avLst/>
          </a:prstGeom>
          <a:solidFill>
            <a:schemeClr val="accent2"/>
          </a:solidFill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De-leveraging</a:t>
            </a:r>
          </a:p>
          <a:p>
            <a:pPr algn="ctr">
              <a:lnSpc>
                <a:spcPct val="93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Cash flow optimization</a:t>
            </a:r>
          </a:p>
          <a:p>
            <a:pPr algn="ctr">
              <a:lnSpc>
                <a:spcPct val="93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Scale 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3794007" y="1223561"/>
            <a:ext cx="2850510" cy="1419042"/>
          </a:xfrm>
          <a:prstGeom prst="wedgeEllipseCallout">
            <a:avLst/>
          </a:prstGeom>
          <a:noFill/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2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L</a:t>
            </a:r>
            <a:r>
              <a:rPr lang="en-US" sz="120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ack of equity investments, high quality guidance, liquidity </a:t>
            </a:r>
            <a:r>
              <a:rPr lang="en-US" sz="12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and mentorship. The Lebanese market needs more and smarter business angels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16586" y="3528852"/>
            <a:ext cx="1327945" cy="2003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400" b="1" dirty="0" smtClean="0">
                <a:latin typeface="Palatino Linotype" panose="02040502050505030304" pitchFamily="18" charset="0"/>
                <a:cs typeface="Arial" pitchFamily="34" charset="0"/>
              </a:rPr>
              <a:t>Venture Capital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16585" y="2091234"/>
            <a:ext cx="1327945" cy="2003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1400" b="1" dirty="0" smtClean="0">
                <a:latin typeface="Palatino Linotype" panose="02040502050505030304" pitchFamily="18" charset="0"/>
                <a:cs typeface="Arial" pitchFamily="34" charset="0"/>
              </a:rPr>
              <a:t>Private Equity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61077" y="2227752"/>
            <a:ext cx="477970" cy="281468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endParaRPr lang="en-US" sz="1300" b="0" dirty="0" smtClean="0">
              <a:solidFill>
                <a:schemeClr val="tx1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018" y="437721"/>
            <a:ext cx="9747248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Landscape of the Lebanese ecosystem: lack of business angels and seed capital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78121" y="5893056"/>
            <a:ext cx="1445204" cy="709683"/>
          </a:xfrm>
          <a:prstGeom prst="rect">
            <a:avLst/>
          </a:prstGeom>
          <a:solidFill>
            <a:schemeClr val="accent2"/>
          </a:solidFill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100" b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itchFamily="34" charset="0"/>
              </a:rPr>
              <a:t>Mentorship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68038" y="3573955"/>
            <a:ext cx="1133924" cy="1669699"/>
            <a:chOff x="2815536" y="3506505"/>
            <a:chExt cx="1188720" cy="1750385"/>
          </a:xfrm>
        </p:grpSpPr>
        <p:pic>
          <p:nvPicPr>
            <p:cNvPr id="374786" name="Picture 2" descr="http://www.biatcenter.org/assets/images/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84"/>
            <a:stretch/>
          </p:blipFill>
          <p:spPr bwMode="auto">
            <a:xfrm>
              <a:off x="3078241" y="3848811"/>
              <a:ext cx="472361" cy="360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1184" y="4282075"/>
              <a:ext cx="546475" cy="457731"/>
            </a:xfrm>
            <a:prstGeom prst="rect">
              <a:avLst/>
            </a:prstGeom>
          </p:spPr>
        </p:pic>
        <p:pic>
          <p:nvPicPr>
            <p:cNvPr id="374788" name="Picture 4" descr="beryte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536" y="3506505"/>
              <a:ext cx="997770" cy="269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15536" y="4836773"/>
              <a:ext cx="1188720" cy="420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3000"/>
                </a:lnSpc>
              </a:pPr>
              <a:r>
                <a:rPr lang="en-US" sz="1400" dirty="0" smtClean="0">
                  <a:latin typeface="Palatino Linotype" panose="02040502050505030304" pitchFamily="18" charset="0"/>
                  <a:cs typeface="Arial" pitchFamily="34" charset="0"/>
                </a:rPr>
                <a:t>Division 1 (Soon)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44" y="4929399"/>
            <a:ext cx="789550" cy="25233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40732" y="2730096"/>
            <a:ext cx="1205354" cy="1639277"/>
            <a:chOff x="4995378" y="2732064"/>
            <a:chExt cx="1320844" cy="1796342"/>
          </a:xfrm>
        </p:grpSpPr>
        <p:pic>
          <p:nvPicPr>
            <p:cNvPr id="40" name="Picture 4" descr="beryte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669" y="3130236"/>
              <a:ext cx="997770" cy="269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95378" y="2732064"/>
              <a:ext cx="1301538" cy="2597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88887" y="3538465"/>
              <a:ext cx="1227335" cy="2641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108194" y="3940998"/>
              <a:ext cx="1188720" cy="1574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3000"/>
                </a:lnSpc>
              </a:pPr>
              <a:r>
                <a:rPr lang="en-US" sz="1100" dirty="0" smtClean="0">
                  <a:latin typeface="Palatino Linotype" panose="02040502050505030304" pitchFamily="18" charset="0"/>
                  <a:cs typeface="Arial" pitchFamily="34" charset="0"/>
                </a:rPr>
                <a:t>Lebanese Banks</a:t>
              </a:r>
            </a:p>
          </p:txBody>
        </p:sp>
        <p:pic>
          <p:nvPicPr>
            <p:cNvPr id="374790" name="Picture 6" descr="Leap Ventur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744" y="4236836"/>
              <a:ext cx="503620" cy="291570"/>
            </a:xfrm>
            <a:prstGeom prst="rect">
              <a:avLst/>
            </a:prstGeom>
            <a:solidFill>
              <a:schemeClr val="tx1"/>
            </a:solidFill>
          </p:spPr>
        </p:pic>
      </p:grpSp>
      <p:grpSp>
        <p:nvGrpSpPr>
          <p:cNvPr id="14" name="Group 13"/>
          <p:cNvGrpSpPr/>
          <p:nvPr/>
        </p:nvGrpSpPr>
        <p:grpSpPr>
          <a:xfrm>
            <a:off x="7988620" y="1721580"/>
            <a:ext cx="1448678" cy="1985426"/>
            <a:chOff x="7528286" y="1708408"/>
            <a:chExt cx="1281110" cy="19840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9966" y="1708408"/>
              <a:ext cx="637750" cy="355238"/>
            </a:xfrm>
            <a:prstGeom prst="rect">
              <a:avLst/>
            </a:prstGeom>
          </p:spPr>
        </p:pic>
        <p:pic>
          <p:nvPicPr>
            <p:cNvPr id="374792" name="Picture 8" descr="http://www.capitaltrustltd.com/index_htm_files/122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297" y="2100417"/>
              <a:ext cx="509089" cy="509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20705" y="2965634"/>
              <a:ext cx="696273" cy="466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02381" y="2646277"/>
              <a:ext cx="932921" cy="2825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28286" y="3468606"/>
              <a:ext cx="1281110" cy="223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279709"/>
              </p:ext>
            </p:extLst>
          </p:nvPr>
        </p:nvGraphicFramePr>
        <p:xfrm>
          <a:off x="298450" y="1995339"/>
          <a:ext cx="9024938" cy="4084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816"/>
                <a:gridCol w="1866739"/>
                <a:gridCol w="1991333"/>
                <a:gridCol w="1930406"/>
                <a:gridCol w="1942644"/>
              </a:tblGrid>
              <a:tr h="558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Date of Launch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09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Office Locations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Beirut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Beirut</a:t>
                      </a:r>
                    </a:p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Dubai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Beirut, Dubai, Amman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Beirut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8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Geographical Scope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Lebanon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MENA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MENA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Turkey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MENA</a:t>
                      </a:r>
                      <a:endParaRPr lang="en-US" sz="1200" b="1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AUM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>
                        <a:buFont typeface="Arial" pitchFamily="34" charset="0"/>
                        <a:buNone/>
                      </a:pPr>
                      <a:r>
                        <a:rPr lang="en-US" sz="1200" b="0" dirty="0" smtClean="0">
                          <a:latin typeface="Palatino Linotype" panose="02040502050505030304" pitchFamily="18" charset="0"/>
                        </a:rPr>
                        <a:t>$56M</a:t>
                      </a:r>
                      <a:endParaRPr lang="en-US" sz="1200" b="0" dirty="0"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Palatino Linotype" panose="02040502050505030304" pitchFamily="18" charset="0"/>
                        </a:rPr>
                        <a:t>$100M+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$95M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$71M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Number of Funds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+ 1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in the pipeline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+ 1 to be launched led by Fadi Ghandour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(Launched June 14 as a result of BDL Circular 331) 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Ticket Size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>
                        <a:buFont typeface="Arial" pitchFamily="34" charset="0"/>
                        <a:buNone/>
                      </a:pPr>
                      <a:r>
                        <a:rPr lang="en-US" sz="1200" b="0" dirty="0" smtClean="0">
                          <a:latin typeface="Palatino Linotype" panose="02040502050505030304" pitchFamily="18" charset="0"/>
                        </a:rPr>
                        <a:t>$100K</a:t>
                      </a:r>
                      <a:r>
                        <a:rPr lang="en-US" sz="1200" b="0" baseline="0" dirty="0" smtClean="0">
                          <a:latin typeface="Palatino Linotype" panose="02040502050505030304" pitchFamily="18" charset="0"/>
                        </a:rPr>
                        <a:t> - $1.2M</a:t>
                      </a:r>
                      <a:endParaRPr lang="en-US" sz="1200" b="0" dirty="0"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b">
                        <a:buFont typeface="Arial" pitchFamily="34" charset="0"/>
                        <a:buNone/>
                      </a:pPr>
                      <a:r>
                        <a:rPr lang="en-US" sz="1200" b="0" dirty="0" smtClean="0">
                          <a:latin typeface="Palatino Linotype" panose="02040502050505030304" pitchFamily="18" charset="0"/>
                        </a:rPr>
                        <a:t>$500K -</a:t>
                      </a:r>
                      <a:r>
                        <a:rPr lang="en-US" sz="1200" b="0" baseline="0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200" b="0" dirty="0" smtClean="0">
                          <a:latin typeface="Palatino Linotype" panose="02040502050505030304" pitchFamily="18" charset="0"/>
                        </a:rPr>
                        <a:t>$5M+</a:t>
                      </a:r>
                      <a:endParaRPr lang="en-US" sz="1200" b="0" dirty="0"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$1M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- $3M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$3M - $7M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Number of Investments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>
                        <a:buFont typeface="Arial" pitchFamily="34" charset="0"/>
                        <a:buNone/>
                      </a:pPr>
                      <a:r>
                        <a:rPr lang="en-US" sz="1200" b="0" dirty="0" smtClean="0">
                          <a:latin typeface="Palatino Linotype" panose="02040502050505030304" pitchFamily="18" charset="0"/>
                        </a:rPr>
                        <a:t>15+</a:t>
                      </a:r>
                      <a:endParaRPr lang="en-US" sz="1200" b="0" dirty="0"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Palatino Linotype" panose="02040502050505030304" pitchFamily="18" charset="0"/>
                        </a:rPr>
                        <a:t>24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10+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Sectors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5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>
                        <a:buFont typeface="Arial" pitchFamily="34" charset="0"/>
                        <a:buNone/>
                      </a:pPr>
                      <a:r>
                        <a:rPr lang="en-US" sz="1200" b="0" dirty="0" smtClean="0">
                          <a:latin typeface="Palatino Linotype" panose="02040502050505030304" pitchFamily="18" charset="0"/>
                        </a:rPr>
                        <a:t>ICT</a:t>
                      </a:r>
                      <a:endParaRPr lang="en-US" sz="1200" b="0" dirty="0">
                        <a:latin typeface="Palatino Linotype" panose="02040502050505030304" pitchFamily="18" charset="0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ICT</a:t>
                      </a: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ICT</a:t>
                      </a:r>
                    </a:p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Education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ICT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4852" name="Picture 4" descr="http://www.mena100.org/images/wamda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4" t="15080" r="1119" b="17778"/>
          <a:stretch/>
        </p:blipFill>
        <p:spPr bwMode="auto">
          <a:xfrm>
            <a:off x="5943337" y="1616575"/>
            <a:ext cx="923926" cy="2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4" name="Picture 6" descr="http://www.economy.gov.lb/xampp/mytests/moet_files/cms_images/SME/berytech-logo%20general-n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21430" r="14094" b="39285"/>
          <a:stretch/>
        </p:blipFill>
        <p:spPr bwMode="auto">
          <a:xfrm>
            <a:off x="2087890" y="1659060"/>
            <a:ext cx="942975" cy="1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4"/>
          <p:cNvSpPr txBox="1">
            <a:spLocks/>
          </p:cNvSpPr>
          <p:nvPr/>
        </p:nvSpPr>
        <p:spPr>
          <a:xfrm>
            <a:off x="95194" y="6207911"/>
            <a:ext cx="9684204" cy="3213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34000" algn="l" defTabSz="914400" rtl="0" eaLnBrk="1" latinLnBrk="0" hangingPunct="1">
              <a:lnSpc>
                <a:spcPct val="93000"/>
              </a:lnSpc>
              <a:spcBef>
                <a:spcPts val="4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8400" indent="-201600" algn="l" defTabSz="914400" rtl="0" eaLnBrk="1" latinLnBrk="0" hangingPunct="1">
              <a:lnSpc>
                <a:spcPct val="93000"/>
              </a:lnSpc>
              <a:spcBef>
                <a:spcPts val="200"/>
              </a:spcBef>
              <a:buFont typeface="Arial" pitchFamily="34" charset="0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4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800" b="0" i="1" dirty="0" smtClean="0">
                <a:latin typeface="Palatino Linotype" panose="02040502050505030304" pitchFamily="18" charset="0"/>
              </a:rPr>
              <a:t>Sources: Crunchbase, Entrepreneurs Lebanon, MENA Opportunities</a:t>
            </a:r>
          </a:p>
          <a:p>
            <a:pPr fontAlgn="auto">
              <a:spcAft>
                <a:spcPts val="0"/>
              </a:spcAft>
              <a:tabLst>
                <a:tab pos="341313" algn="l"/>
              </a:tabLst>
            </a:pPr>
            <a:r>
              <a:rPr lang="en-GB" sz="800" b="0" i="1" dirty="0" smtClean="0">
                <a:latin typeface="Palatino Linotype" panose="02040502050505030304" pitchFamily="18" charset="0"/>
              </a:rPr>
              <a:t>Notes: 	** Have invested in Lebanese start-ups</a:t>
            </a:r>
            <a:endParaRPr lang="en-GB" sz="800" b="0" i="1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4628" y="1315349"/>
            <a:ext cx="974785" cy="212553"/>
          </a:xfrm>
          <a:prstGeom prst="rect">
            <a:avLst/>
          </a:prstGeom>
          <a:noFill/>
          <a:ln w="9525" cmpd="sng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300" b="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2 exits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40196" y="1323975"/>
            <a:ext cx="974785" cy="212553"/>
          </a:xfrm>
          <a:prstGeom prst="rect">
            <a:avLst/>
          </a:prstGeom>
          <a:noFill/>
          <a:ln w="9525" cmpd="sng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300" b="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0 exits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22830" y="1315349"/>
            <a:ext cx="974785" cy="212553"/>
          </a:xfrm>
          <a:prstGeom prst="rect">
            <a:avLst/>
          </a:prstGeom>
          <a:noFill/>
          <a:ln w="9525" cmpd="sng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300" b="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0 exits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60801" y="1315349"/>
            <a:ext cx="974785" cy="212553"/>
          </a:xfrm>
          <a:prstGeom prst="rect">
            <a:avLst/>
          </a:prstGeom>
          <a:noFill/>
          <a:ln w="9525" cmpd="sng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3000"/>
              </a:lnSpc>
            </a:pPr>
            <a:r>
              <a:rPr lang="en-US" sz="1300" b="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0 exits</a:t>
            </a:r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8750" y="429723"/>
            <a:ext cx="9674007" cy="601062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de-DE"/>
            </a:defPPr>
            <a:lvl1pPr defTabSz="914400" eaLnBrk="1" latinLnBrk="0" hangingPunct="1">
              <a:lnSpc>
                <a:spcPct val="93000"/>
              </a:lnSpc>
              <a:buNone/>
              <a:defRPr sz="210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funds are present in Lebanon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455" y="1616575"/>
            <a:ext cx="1290689" cy="257584"/>
          </a:xfrm>
          <a:prstGeom prst="rect">
            <a:avLst/>
          </a:prstGeom>
        </p:spPr>
      </p:pic>
      <p:pic>
        <p:nvPicPr>
          <p:cNvPr id="18" name="Picture 6" descr="Leap Ventu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74" y="1608083"/>
            <a:ext cx="459585" cy="26607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273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8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7.17570463519000070000E+000&quot;&gt;&lt;m_ppcolschidx val=&quot;0&quot;/&gt;&lt;m_rgb r=&quot;ff&quot; g=&quot;c0&quot; b=&quot;0&quot;/&gt;&lt;/elem&gt;&lt;/m_vecMRU&gt;&lt;/m_mruColor&gt;&lt;m_mapectfillschemeMRU&gt;&lt;key val=&quot;0&quot;/&gt;&lt;elem&gt;&lt;m_nPartnerID val=&quot;530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7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kR4W4Y0q.hEp29bnJ3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qqkvSJlUimKzfjRphM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qqkvSJlUimKzfjRphMx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5b4Y65F0m3N6OCcjyjb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qqkvSJlUimKzfjRphMx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qqkvSJlUimKzfjRphMx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qqkvSJlUimKzfjRphMx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qqkvSJlUimKzfjRphMx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nxCbyQp0SCUV3Hirn1Q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24FZqFtUWSjnyn21.u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pupOFJX0qR4Mh1guti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u17QWW3kyUQyo3XDpuj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osn5LmEWi.YdntHIwU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dZcBsM0CnQtyNfl6m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4bLFweQEWkqukv91u9d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QGRbxu0GyvS6o_L81_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kR4W4Y0q.hEp29bnJ3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5b4Y65F0m3N6OCcjyjb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nxCbyQp0SCUV3Hirn1Q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24FZqFtUWSjnyn21.un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u17QWW3kyUQyo3XDpuj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osn5LmEWi.YdntHIw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AGvfIzeUK8b9LSQpjKg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dZcBsM0CnQtyNfl6m4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4bLFweQEWkqukv91u9d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QGRbxu0GyvS6o_L81_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u17QWW3kyUQyo3XDpuj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osn5LmEWi.YdntHIw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dZcBsM0CnQtyNfl6m4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4bLFweQEWkqukv91u9d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QGRbxu0GyvS6o_L81_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PDysVRdE6DgAJUJm6DO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kR4W4Y0q.hEp29bnJ3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PDysVRdE6DgAJUJm6DO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u17QWW3kyUQyo3XDpuj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osn5LmEWi.YdntHIwU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dZcBsM0CnQtyNfl6m4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4bLFweQEWkqukv91u9d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QGRbxu0GyvS6o_L81_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PDysVRdE6DgAJUJm6DO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PDysVRdE6DgAJUJm6DO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u17QWW3kyUQyo3XDpuj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osn5LmEWi.YdntHIwU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dZcBsM0CnQtyNfl6m4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4bLFweQEWkqukv91u9d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QGRbxu0GyvS6o_L81_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u17QWW3kyUQyo3XDpuj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osn5LmEWi.YdntHIwU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dZcBsM0CnQtyNfl6m4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4bLFweQEWkqukv91u9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kR4W4Y0q.hEp29bnJ3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QGRbxu0GyvS6o_L81_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u17QWW3kyUQyo3XDpuj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osn5LmEWi.YdntHIwU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dZcBsM0CnQtyNfl6m4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4bLFweQEWkqukv91u9d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QGRbxu0GyvS6o_L81_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u17QWW3kyUQyo3XDpuj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osn5LmEWi.YdntHIw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PDysVRdE6DgAJUJm6DO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dZcBsM0CnQtyNfl6m4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4bLFweQEWkqukv91u9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QGRbxu0GyvS6o_L81_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u17QWW3kyUQyo3XDpuj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osn5LmEWi.YdntHIwU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dZcBsM0CnQtyNfl6m4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4bLFweQEWkqukv91u9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QGRbxu0GyvS6o_L81_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u17QWW3kyUQyo3XDpuj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osn5LmEWi.YdntHIwU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edZcBsM0CnQtyNfl6m4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4bLFweQEWkqukv91u9d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QGRbxu0GyvS6o_L81_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qqkvSJlUimKzfjRphMx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qqkvSJlUimKzfjRphM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nxCbyQp0SCUV3Hirn1Q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qqkvSJlUimKzfjRphMx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mIfqGfPEy3AbKl6FE0WQ"/>
</p:tagLst>
</file>

<file path=ppt/theme/theme1.xml><?xml version="1.0" encoding="utf-8"?>
<a:theme xmlns:a="http://schemas.openxmlformats.org/drawingml/2006/main" name="A4rb_standard_band_photo">
  <a:themeElements>
    <a:clrScheme name="RB-color-orange_2008-0126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256885"/>
      </a:accent3>
      <a:accent4>
        <a:srgbClr val="6CAAC0"/>
      </a:accent4>
      <a:accent5>
        <a:srgbClr val="D6CBC2"/>
      </a:accent5>
      <a:accent6>
        <a:srgbClr val="FF960C"/>
      </a:accent6>
      <a:hlink>
        <a:srgbClr val="256885"/>
      </a:hlink>
      <a:folHlink>
        <a:srgbClr val="6CAAC0"/>
      </a:folHlink>
    </a:clrScheme>
    <a:fontScheme name="RB-standard_2008-0227">
      <a:majorFont>
        <a:latin typeface="Arial"/>
        <a:ea typeface=""/>
        <a:cs typeface=""/>
        <a:font script="Grek" typeface="Arial"/>
        <a:font script="Cyrl" typeface="Arial"/>
        <a:font script="Jpan" typeface="MS PGothic"/>
        <a:font script="Hang" typeface="돋움"/>
        <a:font script="Hans" typeface="宋体"/>
        <a:font script="Hant" typeface="新細明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Grek" typeface="Times New Roman"/>
        <a:font script="Cyrl" typeface="Times New Roman"/>
        <a:font script="Jpan" typeface="MS PGothic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chemeClr val="accent3"/>
          </a:solidFill>
        </a:ln>
        <a:effectLst/>
      </a:spPr>
      <a:bodyPr lIns="0" tIns="0" rIns="0" bIns="0" rtlCol="0" anchor="ctr"/>
      <a:lstStyle>
        <a:defPPr algn="ctr">
          <a:lnSpc>
            <a:spcPct val="93000"/>
          </a:lnSpc>
          <a:defRPr sz="1300" b="0"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wrap="square" lIns="0" tIns="0" rIns="0" bIns="0" rtlCol="0">
        <a:spAutoFit/>
      </a:bodyPr>
      <a:lstStyle>
        <a:defPPr>
          <a:lnSpc>
            <a:spcPct val="93000"/>
          </a:lnSpc>
          <a:defRPr sz="1300" b="1" dirty="0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A4rb_standard_band_photo</Template>
  <TotalTime>59250</TotalTime>
  <Words>1741</Words>
  <Application>Microsoft Office PowerPoint</Application>
  <PresentationFormat>A4 Paper (210x297 mm)</PresentationFormat>
  <Paragraphs>351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A4rb_standard_band_photo</vt:lpstr>
      <vt:lpstr>think-cell Slide</vt:lpstr>
      <vt:lpstr>PowerPoint Presentation</vt:lpstr>
      <vt:lpstr>Middle East Venture Partners is MENA’s pioneer VC with $100M+ in AUM</vt:lpstr>
      <vt:lpstr>All indicators are in favor of a growing digital economy</vt:lpstr>
      <vt:lpstr>PowerPoint Presentation</vt:lpstr>
      <vt:lpstr>PowerPoint Presentation</vt:lpstr>
      <vt:lpstr>PowerPoint Presentation</vt:lpstr>
      <vt:lpstr>Number of VC Deals in MENA and Lebanon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Lebanese success stories: Shahiya’s - # 1 food portal in the Arab World exit in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Walid Mansour</dc:creator>
  <cp:lastModifiedBy>user</cp:lastModifiedBy>
  <cp:revision>5192</cp:revision>
  <cp:lastPrinted>2015-06-24T08:47:08Z</cp:lastPrinted>
  <dcterms:created xsi:type="dcterms:W3CDTF">2010-10-04T08:22:25Z</dcterms:created>
  <dcterms:modified xsi:type="dcterms:W3CDTF">2015-06-24T09:11:00Z</dcterms:modified>
</cp:coreProperties>
</file>